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1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7EB180-9FAE-411F-B6E6-2E788B8FA9D9}" type="datetimeFigureOut">
              <a:rPr lang="en-US" smtClean="0"/>
              <a:t>19/10/2012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749B61-4616-47FB-AA32-7C7804344D21}" type="slidenum">
              <a:rPr lang="en-US" smtClean="0"/>
              <a:t>‹#›</a:t>
            </a:fld>
            <a:endParaRPr lang="en-US"/>
          </a:p>
        </p:txBody>
      </p:sp>
    </p:spTree>
    <p:extLst>
      <p:ext uri="{BB962C8B-B14F-4D97-AF65-F5344CB8AC3E}">
        <p14:creationId xmlns:p14="http://schemas.microsoft.com/office/powerpoint/2010/main" val="1060071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749B61-4616-47FB-AA32-7C7804344D21}" type="slidenum">
              <a:rPr lang="en-US" smtClean="0"/>
              <a:t>11</a:t>
            </a:fld>
            <a:endParaRPr lang="en-US"/>
          </a:p>
        </p:txBody>
      </p:sp>
    </p:spTree>
    <p:extLst>
      <p:ext uri="{BB962C8B-B14F-4D97-AF65-F5344CB8AC3E}">
        <p14:creationId xmlns:p14="http://schemas.microsoft.com/office/powerpoint/2010/main" val="877516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2D3795F7-B0B6-40B8-9F91-5604C692BEF7}" type="datetimeFigureOut">
              <a:rPr lang="en-US" smtClean="0"/>
              <a:t>19/10/2012</a:t>
            </a:fld>
            <a:endParaRPr lang="en-US"/>
          </a:p>
        </p:txBody>
      </p:sp>
      <p:sp>
        <p:nvSpPr>
          <p:cNvPr id="17" name="Slide Number Placeholder 16"/>
          <p:cNvSpPr>
            <a:spLocks noGrp="1"/>
          </p:cNvSpPr>
          <p:nvPr>
            <p:ph type="sldNum" sz="quarter" idx="11"/>
          </p:nvPr>
        </p:nvSpPr>
        <p:spPr/>
        <p:txBody>
          <a:bodyPr/>
          <a:lstStyle/>
          <a:p>
            <a:fld id="{9B5E77CC-E226-4ECE-AABB-03E620AB028E}"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3795F7-B0B6-40B8-9F91-5604C692BEF7}" type="datetimeFigureOut">
              <a:rPr lang="en-US" smtClean="0"/>
              <a:t>19/10/2012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E77CC-E226-4ECE-AABB-03E620AB02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3795F7-B0B6-40B8-9F91-5604C692BEF7}" type="datetimeFigureOut">
              <a:rPr lang="en-US" smtClean="0"/>
              <a:t>19/10/2012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E77CC-E226-4ECE-AABB-03E620AB028E}"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2D3795F7-B0B6-40B8-9F91-5604C692BEF7}" type="datetimeFigureOut">
              <a:rPr lang="en-US" smtClean="0"/>
              <a:t>19/10/2012</a:t>
            </a:fld>
            <a:endParaRPr lang="en-US"/>
          </a:p>
        </p:txBody>
      </p:sp>
      <p:sp>
        <p:nvSpPr>
          <p:cNvPr id="12" name="Slide Number Placeholder 11"/>
          <p:cNvSpPr>
            <a:spLocks noGrp="1"/>
          </p:cNvSpPr>
          <p:nvPr>
            <p:ph type="sldNum" sz="quarter" idx="15"/>
          </p:nvPr>
        </p:nvSpPr>
        <p:spPr/>
        <p:txBody>
          <a:bodyPr/>
          <a:lstStyle/>
          <a:p>
            <a:fld id="{9B5E77CC-E226-4ECE-AABB-03E620AB028E}"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2D3795F7-B0B6-40B8-9F91-5604C692BEF7}" type="datetimeFigureOut">
              <a:rPr lang="en-US" smtClean="0"/>
              <a:t>19/10/2012</a:t>
            </a:fld>
            <a:endParaRPr lang="en-US"/>
          </a:p>
        </p:txBody>
      </p:sp>
      <p:sp>
        <p:nvSpPr>
          <p:cNvPr id="14" name="Slide Number Placeholder 13"/>
          <p:cNvSpPr>
            <a:spLocks noGrp="1"/>
          </p:cNvSpPr>
          <p:nvPr>
            <p:ph type="sldNum" sz="quarter" idx="11"/>
          </p:nvPr>
        </p:nvSpPr>
        <p:spPr/>
        <p:txBody>
          <a:bodyPr/>
          <a:lstStyle/>
          <a:p>
            <a:fld id="{9B5E77CC-E226-4ECE-AABB-03E620AB028E}"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2D3795F7-B0B6-40B8-9F91-5604C692BEF7}" type="datetimeFigureOut">
              <a:rPr lang="en-US" smtClean="0"/>
              <a:t>19/10/2012</a:t>
            </a:fld>
            <a:endParaRPr lang="en-US"/>
          </a:p>
        </p:txBody>
      </p:sp>
      <p:sp>
        <p:nvSpPr>
          <p:cNvPr id="12" name="Slide Number Placeholder 11"/>
          <p:cNvSpPr>
            <a:spLocks noGrp="1"/>
          </p:cNvSpPr>
          <p:nvPr>
            <p:ph type="sldNum" sz="quarter" idx="16"/>
          </p:nvPr>
        </p:nvSpPr>
        <p:spPr/>
        <p:txBody>
          <a:bodyPr/>
          <a:lstStyle/>
          <a:p>
            <a:fld id="{9B5E77CC-E226-4ECE-AABB-03E620AB028E}"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2D3795F7-B0B6-40B8-9F91-5604C692BEF7}" type="datetimeFigureOut">
              <a:rPr lang="en-US" smtClean="0"/>
              <a:t>19/10/2012</a:t>
            </a:fld>
            <a:endParaRPr lang="en-US"/>
          </a:p>
        </p:txBody>
      </p:sp>
      <p:sp>
        <p:nvSpPr>
          <p:cNvPr id="12" name="Slide Number Placeholder 11"/>
          <p:cNvSpPr>
            <a:spLocks noGrp="1"/>
          </p:cNvSpPr>
          <p:nvPr>
            <p:ph type="sldNum" sz="quarter" idx="17"/>
          </p:nvPr>
        </p:nvSpPr>
        <p:spPr/>
        <p:txBody>
          <a:bodyPr/>
          <a:lstStyle/>
          <a:p>
            <a:fld id="{9B5E77CC-E226-4ECE-AABB-03E620AB028E}"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2D3795F7-B0B6-40B8-9F91-5604C692BEF7}" type="datetimeFigureOut">
              <a:rPr lang="en-US" smtClean="0"/>
              <a:t>19/10/2012</a:t>
            </a:fld>
            <a:endParaRPr lang="en-US"/>
          </a:p>
        </p:txBody>
      </p:sp>
      <p:sp>
        <p:nvSpPr>
          <p:cNvPr id="16" name="Slide Number Placeholder 15"/>
          <p:cNvSpPr>
            <a:spLocks noGrp="1"/>
          </p:cNvSpPr>
          <p:nvPr>
            <p:ph type="sldNum" sz="quarter" idx="11"/>
          </p:nvPr>
        </p:nvSpPr>
        <p:spPr/>
        <p:txBody>
          <a:bodyPr/>
          <a:lstStyle/>
          <a:p>
            <a:fld id="{9B5E77CC-E226-4ECE-AABB-03E620AB028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2D3795F7-B0B6-40B8-9F91-5604C692BEF7}" type="datetimeFigureOut">
              <a:rPr lang="en-US" smtClean="0"/>
              <a:t>19/10/2012</a:t>
            </a:fld>
            <a:endParaRPr lang="en-US"/>
          </a:p>
        </p:txBody>
      </p:sp>
      <p:sp>
        <p:nvSpPr>
          <p:cNvPr id="8" name="Slide Number Placeholder 7"/>
          <p:cNvSpPr>
            <a:spLocks noGrp="1"/>
          </p:cNvSpPr>
          <p:nvPr>
            <p:ph type="sldNum" sz="quarter" idx="11"/>
          </p:nvPr>
        </p:nvSpPr>
        <p:spPr/>
        <p:txBody>
          <a:bodyPr/>
          <a:lstStyle/>
          <a:p>
            <a:fld id="{9B5E77CC-E226-4ECE-AABB-03E620AB028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2D3795F7-B0B6-40B8-9F91-5604C692BEF7}" type="datetimeFigureOut">
              <a:rPr lang="en-US" smtClean="0"/>
              <a:t>19/10/2012</a:t>
            </a:fld>
            <a:endParaRPr lang="en-US"/>
          </a:p>
        </p:txBody>
      </p:sp>
      <p:sp>
        <p:nvSpPr>
          <p:cNvPr id="19" name="Slide Number Placeholder 18"/>
          <p:cNvSpPr>
            <a:spLocks noGrp="1"/>
          </p:cNvSpPr>
          <p:nvPr>
            <p:ph type="sldNum" sz="quarter" idx="16"/>
          </p:nvPr>
        </p:nvSpPr>
        <p:spPr/>
        <p:txBody>
          <a:bodyPr/>
          <a:lstStyle/>
          <a:p>
            <a:fld id="{9B5E77CC-E226-4ECE-AABB-03E620AB028E}"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2D3795F7-B0B6-40B8-9F91-5604C692BEF7}" type="datetimeFigureOut">
              <a:rPr lang="en-US" smtClean="0"/>
              <a:t>19/10/2012</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9B5E77CC-E226-4ECE-AABB-03E620AB028E}"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2D3795F7-B0B6-40B8-9F91-5604C692BEF7}" type="datetimeFigureOut">
              <a:rPr lang="en-US" smtClean="0"/>
              <a:t>19/10/2012</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9B5E77CC-E226-4ECE-AABB-03E620AB028E}"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83768" y="2564904"/>
            <a:ext cx="4238848" cy="1031612"/>
          </a:xfrm>
        </p:spPr>
        <p:style>
          <a:lnRef idx="1">
            <a:schemeClr val="accent5"/>
          </a:lnRef>
          <a:fillRef idx="3">
            <a:schemeClr val="accent5"/>
          </a:fillRef>
          <a:effectRef idx="2">
            <a:schemeClr val="accent5"/>
          </a:effectRef>
          <a:fontRef idx="minor">
            <a:schemeClr val="lt1"/>
          </a:fontRef>
        </p:style>
        <p:txBody>
          <a:bodyPr/>
          <a:lstStyle/>
          <a:p>
            <a:endParaRPr lang="en-US" sz="2400" dirty="0" smtClean="0"/>
          </a:p>
          <a:p>
            <a:r>
              <a:rPr lang="en-US" sz="2400" dirty="0" smtClean="0"/>
              <a:t>Gemeentekamp 19-21 Okt. 2012</a:t>
            </a:r>
            <a:endParaRPr lang="en-US" sz="2400" dirty="0"/>
          </a:p>
        </p:txBody>
      </p:sp>
      <p:sp>
        <p:nvSpPr>
          <p:cNvPr id="2" name="Title 1"/>
          <p:cNvSpPr>
            <a:spLocks noGrp="1"/>
          </p:cNvSpPr>
          <p:nvPr>
            <p:ph type="title"/>
          </p:nvPr>
        </p:nvSpPr>
        <p:spPr>
          <a:xfrm>
            <a:off x="1979712" y="116632"/>
            <a:ext cx="5174952" cy="244852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t/>
            </a:r>
            <a:br>
              <a:rPr lang="en-US" dirty="0" smtClean="0"/>
            </a:br>
            <a:r>
              <a:rPr lang="en-US" dirty="0"/>
              <a:t/>
            </a:r>
            <a:br>
              <a:rPr lang="en-US" dirty="0"/>
            </a:br>
            <a:r>
              <a:rPr lang="en-US" sz="2700" dirty="0" smtClean="0"/>
              <a:t>VRAE rondom  </a:t>
            </a:r>
            <a:r>
              <a:rPr lang="en-US" sz="2700" dirty="0" err="1" smtClean="0"/>
              <a:t>petrus</a:t>
            </a:r>
            <a:r>
              <a:rPr lang="en-US" sz="2700" dirty="0" smtClean="0"/>
              <a:t> - </a:t>
            </a:r>
            <a:br>
              <a:rPr lang="en-US" sz="2700" dirty="0" smtClean="0"/>
            </a:br>
            <a:r>
              <a:rPr lang="en-US" sz="2200" dirty="0" smtClean="0"/>
              <a:t>NAAM, roeping, persoon, familie, agtergrond, werk , </a:t>
            </a:r>
            <a:br>
              <a:rPr lang="en-US" sz="2200" dirty="0" smtClean="0"/>
            </a:br>
            <a:r>
              <a:rPr lang="en-US" sz="2200" dirty="0" smtClean="0"/>
              <a:t>teleurstellings, vreugdes, hartseer…</a:t>
            </a:r>
            <a:br>
              <a:rPr lang="en-US" sz="2200" dirty="0" smtClean="0"/>
            </a:br>
            <a:r>
              <a:rPr lang="en-US" sz="2200" dirty="0" err="1" smtClean="0"/>
              <a:t>lewenseinde</a:t>
            </a:r>
            <a:endParaRPr lang="en-US" sz="2200" dirty="0"/>
          </a:p>
        </p:txBody>
      </p:sp>
    </p:spTree>
    <p:extLst>
      <p:ext uri="{BB962C8B-B14F-4D97-AF65-F5344CB8AC3E}">
        <p14:creationId xmlns:p14="http://schemas.microsoft.com/office/powerpoint/2010/main" val="3109981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0"/>
            <a:ext cx="8712968"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a:t>9</a:t>
            </a:r>
            <a:r>
              <a:rPr lang="en-US" dirty="0" smtClean="0"/>
              <a:t>. Watter vyf besondere verhoudinge word deur Petrus noukeurig behandel waarin ons God moet gehoorsaam en verheerlik? </a:t>
            </a:r>
            <a:endParaRPr lang="en-US" dirty="0"/>
          </a:p>
        </p:txBody>
      </p:sp>
      <p:sp>
        <p:nvSpPr>
          <p:cNvPr id="4" name="TextBox 3"/>
          <p:cNvSpPr txBox="1"/>
          <p:nvPr/>
        </p:nvSpPr>
        <p:spPr>
          <a:xfrm>
            <a:off x="251520" y="646331"/>
            <a:ext cx="8712968" cy="1477328"/>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marL="285750" indent="-285750">
              <a:buFont typeface="Wingdings" pitchFamily="2" charset="2"/>
              <a:buChar char="ü"/>
            </a:pPr>
            <a:r>
              <a:rPr lang="en-US" dirty="0" smtClean="0"/>
              <a:t>Owerheid (2:13-17)</a:t>
            </a:r>
          </a:p>
          <a:p>
            <a:pPr marL="285750" indent="-285750">
              <a:buFont typeface="Wingdings" pitchFamily="2" charset="2"/>
              <a:buChar char="ü"/>
            </a:pPr>
            <a:r>
              <a:rPr lang="en-US" dirty="0" smtClean="0"/>
              <a:t>Werkgewers (2:18-25)</a:t>
            </a:r>
          </a:p>
          <a:p>
            <a:pPr marL="285750" indent="-285750">
              <a:buFont typeface="Wingdings" pitchFamily="2" charset="2"/>
              <a:buChar char="ü"/>
            </a:pPr>
            <a:r>
              <a:rPr lang="en-US" dirty="0" smtClean="0"/>
              <a:t>Huwelik (3:1-7)</a:t>
            </a:r>
          </a:p>
          <a:p>
            <a:pPr marL="285750" indent="-285750">
              <a:buFont typeface="Wingdings" pitchFamily="2" charset="2"/>
              <a:buChar char="ü"/>
            </a:pPr>
            <a:r>
              <a:rPr lang="en-US" dirty="0" smtClean="0"/>
              <a:t>Verhouding met my naaste in die algemeen (3:8-12)</a:t>
            </a:r>
          </a:p>
          <a:p>
            <a:pPr marL="285750" indent="-285750">
              <a:buFont typeface="Wingdings" pitchFamily="2" charset="2"/>
              <a:buChar char="ü"/>
            </a:pPr>
            <a:r>
              <a:rPr lang="en-US" dirty="0" smtClean="0"/>
              <a:t>Verhouding met my vyande (3:13-4:19)  </a:t>
            </a:r>
            <a:endParaRPr lang="en-US" dirty="0"/>
          </a:p>
        </p:txBody>
      </p:sp>
      <p:sp>
        <p:nvSpPr>
          <p:cNvPr id="5" name="TextBox 4"/>
          <p:cNvSpPr txBox="1"/>
          <p:nvPr/>
        </p:nvSpPr>
        <p:spPr>
          <a:xfrm>
            <a:off x="251520" y="2123659"/>
            <a:ext cx="8712968"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10 Waarom is dit vir Petrus baie belangrik dat ons ons veral onder die heidene baie goed moet gedra?</a:t>
            </a:r>
            <a:endParaRPr lang="en-US" dirty="0"/>
          </a:p>
        </p:txBody>
      </p:sp>
      <p:sp>
        <p:nvSpPr>
          <p:cNvPr id="6" name="TextBox 5"/>
          <p:cNvSpPr txBox="1"/>
          <p:nvPr/>
        </p:nvSpPr>
        <p:spPr>
          <a:xfrm>
            <a:off x="252307" y="2816156"/>
            <a:ext cx="8712968" cy="646331"/>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en-US" dirty="0" smtClean="0"/>
              <a:t>Die heidene moet die gelowiges se voorbeeldige lewe kan sien sodat hulle ook vir God op die dag van afrekening kan verheerlik </a:t>
            </a:r>
            <a:endParaRPr lang="en-US" dirty="0"/>
          </a:p>
        </p:txBody>
      </p:sp>
      <p:sp>
        <p:nvSpPr>
          <p:cNvPr id="7" name="TextBox 6"/>
          <p:cNvSpPr txBox="1"/>
          <p:nvPr/>
        </p:nvSpPr>
        <p:spPr>
          <a:xfrm>
            <a:off x="285587" y="4781369"/>
            <a:ext cx="8712968"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11. Wat doen sinlike begeertes op die lange duur aan jou lewe?</a:t>
            </a:r>
            <a:endParaRPr lang="en-US" dirty="0"/>
          </a:p>
        </p:txBody>
      </p:sp>
      <p:sp>
        <p:nvSpPr>
          <p:cNvPr id="8" name="TextBox 7"/>
          <p:cNvSpPr txBox="1"/>
          <p:nvPr/>
        </p:nvSpPr>
        <p:spPr>
          <a:xfrm>
            <a:off x="278691" y="5164116"/>
            <a:ext cx="8712968"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smtClean="0"/>
              <a:t>Dit vernietig jou lewe </a:t>
            </a:r>
            <a:endParaRPr lang="en-US" dirty="0"/>
          </a:p>
        </p:txBody>
      </p:sp>
      <p:sp>
        <p:nvSpPr>
          <p:cNvPr id="9" name="TextBox 8"/>
          <p:cNvSpPr txBox="1"/>
          <p:nvPr/>
        </p:nvSpPr>
        <p:spPr>
          <a:xfrm>
            <a:off x="267445" y="5533448"/>
            <a:ext cx="8712968"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12. Wat kan ons aflei van die owerheid wat geheers het toe Paulus hierdie brief geskrywe het?</a:t>
            </a:r>
            <a:endParaRPr lang="en-US" dirty="0"/>
          </a:p>
        </p:txBody>
      </p:sp>
      <p:sp>
        <p:nvSpPr>
          <p:cNvPr id="10" name="TextBox 9"/>
          <p:cNvSpPr txBox="1"/>
          <p:nvPr/>
        </p:nvSpPr>
        <p:spPr>
          <a:xfrm>
            <a:off x="248164" y="3462487"/>
            <a:ext cx="8712968"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13 Is daar in die brief sprake van persoonlike groei en gesamentlike groei in die geloof?</a:t>
            </a:r>
            <a:endParaRPr lang="en-US" dirty="0"/>
          </a:p>
        </p:txBody>
      </p:sp>
      <p:sp>
        <p:nvSpPr>
          <p:cNvPr id="11" name="TextBox 10"/>
          <p:cNvSpPr txBox="1"/>
          <p:nvPr/>
        </p:nvSpPr>
        <p:spPr>
          <a:xfrm>
            <a:off x="285587" y="3831819"/>
            <a:ext cx="8712968"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smtClean="0"/>
              <a:t>Persoonlike </a:t>
            </a:r>
            <a:r>
              <a:rPr lang="en-US" dirty="0"/>
              <a:t>g</a:t>
            </a:r>
            <a:r>
              <a:rPr lang="en-US" dirty="0" smtClean="0"/>
              <a:t>roei- VERLANG NA DIE GEESTELIKE MELK</a:t>
            </a:r>
          </a:p>
          <a:p>
            <a:r>
              <a:rPr lang="en-US" dirty="0" smtClean="0"/>
              <a:t>Gesamentlike groei- LAAT JULLE OPBOU TOT ’n GEESTELIKE HUIS WAARVAN JESUS DIE HOOF EN DIE HOEKSTEEN SAL WEES</a:t>
            </a:r>
            <a:endParaRPr lang="en-US" dirty="0"/>
          </a:p>
        </p:txBody>
      </p:sp>
      <p:sp>
        <p:nvSpPr>
          <p:cNvPr id="12" name="TextBox 11"/>
          <p:cNvSpPr txBox="1"/>
          <p:nvPr/>
        </p:nvSpPr>
        <p:spPr>
          <a:xfrm>
            <a:off x="258809" y="6272112"/>
            <a:ext cx="8682441"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14 Kan ’n mens jouself nog as geseënd beskou, al word jy dalk baie verontreg? Motiveer</a:t>
            </a:r>
            <a:endParaRPr lang="en-US" dirty="0"/>
          </a:p>
        </p:txBody>
      </p:sp>
      <p:sp>
        <p:nvSpPr>
          <p:cNvPr id="13" name="TextBox 12"/>
          <p:cNvSpPr txBox="1"/>
          <p:nvPr/>
        </p:nvSpPr>
        <p:spPr>
          <a:xfrm>
            <a:off x="243545" y="5902780"/>
            <a:ext cx="8712968"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13. Hoekom sê Petrus aan die einde van die brief dat hy hierdie brief uit Babilon skryf? </a:t>
            </a:r>
            <a:r>
              <a:rPr lang="en-US" sz="900" dirty="0" smtClean="0"/>
              <a:t>(vgl. 1 Pet. 5:13 </a:t>
            </a:r>
            <a:endParaRPr lang="en-US" sz="900" dirty="0"/>
          </a:p>
        </p:txBody>
      </p:sp>
    </p:spTree>
    <p:extLst>
      <p:ext uri="{BB962C8B-B14F-4D97-AF65-F5344CB8AC3E}">
        <p14:creationId xmlns:p14="http://schemas.microsoft.com/office/powerpoint/2010/main" val="279638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heel(1)">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heel(1)">
                                      <p:cBhvr>
                                        <p:cTn id="32" dur="2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heel(1)">
                                      <p:cBhvr>
                                        <p:cTn id="37" dur="2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heel(1)">
                                      <p:cBhvr>
                                        <p:cTn id="42" dur="20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heel(1)">
                                      <p:cBhvr>
                                        <p:cTn id="47" dur="20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heel(1)">
                                      <p:cBhvr>
                                        <p:cTn id="52" dur="20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heel(1)">
                                      <p:cBhvr>
                                        <p:cTn id="5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885617"/>
            <a:ext cx="4752528"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16. Wat word daar in hierdie brief van Sara gesê? </a:t>
            </a:r>
            <a:endParaRPr lang="en-US" dirty="0"/>
          </a:p>
        </p:txBody>
      </p:sp>
      <p:sp>
        <p:nvSpPr>
          <p:cNvPr id="3" name="TextBox 2"/>
          <p:cNvSpPr txBox="1"/>
          <p:nvPr/>
        </p:nvSpPr>
        <p:spPr>
          <a:xfrm>
            <a:off x="311578" y="1296636"/>
            <a:ext cx="1512168"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en-US" dirty="0" smtClean="0"/>
              <a:t>Vgl. 1 Pet. 3:6</a:t>
            </a:r>
            <a:endParaRPr lang="en-US" dirty="0"/>
          </a:p>
        </p:txBody>
      </p:sp>
      <p:sp>
        <p:nvSpPr>
          <p:cNvPr id="4" name="TextBox 3"/>
          <p:cNvSpPr txBox="1"/>
          <p:nvPr/>
        </p:nvSpPr>
        <p:spPr>
          <a:xfrm>
            <a:off x="323528" y="116632"/>
            <a:ext cx="856895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15. Moet ’n slaaf (dienskneg) staak (in opstand kom) wanneer hulle verontreg word?</a:t>
            </a:r>
            <a:endParaRPr lang="en-US" dirty="0"/>
          </a:p>
        </p:txBody>
      </p:sp>
      <p:sp>
        <p:nvSpPr>
          <p:cNvPr id="5" name="TextBox 4"/>
          <p:cNvSpPr txBox="1"/>
          <p:nvPr/>
        </p:nvSpPr>
        <p:spPr>
          <a:xfrm>
            <a:off x="323528" y="485964"/>
            <a:ext cx="1656184"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smtClean="0"/>
              <a:t>Vgl. 1 Pet. 2:18</a:t>
            </a:r>
            <a:endParaRPr lang="en-US" dirty="0"/>
          </a:p>
        </p:txBody>
      </p:sp>
      <p:sp>
        <p:nvSpPr>
          <p:cNvPr id="6" name="TextBox 5"/>
          <p:cNvSpPr txBox="1"/>
          <p:nvPr/>
        </p:nvSpPr>
        <p:spPr>
          <a:xfrm>
            <a:off x="311578" y="1665968"/>
            <a:ext cx="4296426"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17. Hoe moet ’n man met sy vrou saamlewe?</a:t>
            </a:r>
            <a:endParaRPr lang="en-US" dirty="0"/>
          </a:p>
        </p:txBody>
      </p:sp>
      <p:sp>
        <p:nvSpPr>
          <p:cNvPr id="7" name="TextBox 6"/>
          <p:cNvSpPr txBox="1"/>
          <p:nvPr/>
        </p:nvSpPr>
        <p:spPr>
          <a:xfrm>
            <a:off x="311578" y="2035300"/>
            <a:ext cx="8580902"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smtClean="0"/>
              <a:t>Verstandig, aan die vrou eer bewys, vroue is mede-erfgename van die genade van die lewe-</a:t>
            </a:r>
            <a:endParaRPr lang="en-US" dirty="0"/>
          </a:p>
        </p:txBody>
      </p:sp>
      <p:sp>
        <p:nvSpPr>
          <p:cNvPr id="8" name="TextBox 7"/>
          <p:cNvSpPr txBox="1"/>
          <p:nvPr/>
        </p:nvSpPr>
        <p:spPr>
          <a:xfrm>
            <a:off x="323528" y="2404632"/>
            <a:ext cx="8568952"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18 ’n </a:t>
            </a:r>
            <a:r>
              <a:rPr lang="en-US" dirty="0"/>
              <a:t>M</a:t>
            </a:r>
            <a:r>
              <a:rPr lang="en-US" dirty="0" smtClean="0"/>
              <a:t>an wat met sy vrou nie reg saamlewe en haar nie eer nie, watter implikasies het dit vir die man se eie gebedslewe… ?</a:t>
            </a:r>
            <a:endParaRPr lang="en-US" dirty="0"/>
          </a:p>
        </p:txBody>
      </p:sp>
      <p:sp>
        <p:nvSpPr>
          <p:cNvPr id="9" name="TextBox 8"/>
          <p:cNvSpPr txBox="1"/>
          <p:nvPr/>
        </p:nvSpPr>
        <p:spPr>
          <a:xfrm>
            <a:off x="323528" y="3050963"/>
            <a:ext cx="1500218"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smtClean="0"/>
              <a:t>Vgl. 1 Pet. 3:7</a:t>
            </a:r>
            <a:endParaRPr lang="en-US" dirty="0"/>
          </a:p>
        </p:txBody>
      </p:sp>
      <p:sp>
        <p:nvSpPr>
          <p:cNvPr id="10" name="TextBox 9"/>
          <p:cNvSpPr txBox="1"/>
          <p:nvPr/>
        </p:nvSpPr>
        <p:spPr>
          <a:xfrm>
            <a:off x="311578" y="3420295"/>
            <a:ext cx="7356766"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19 Watter invloed kan ’n gelowige vrou op haar ongelowige man se lewe verkry?</a:t>
            </a:r>
            <a:endParaRPr lang="en-US" dirty="0"/>
          </a:p>
        </p:txBody>
      </p:sp>
      <p:sp>
        <p:nvSpPr>
          <p:cNvPr id="11" name="TextBox 10"/>
          <p:cNvSpPr txBox="1"/>
          <p:nvPr/>
        </p:nvSpPr>
        <p:spPr>
          <a:xfrm>
            <a:off x="323528" y="4236310"/>
            <a:ext cx="8424936"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20 Wat is volgens 1 Pet. 3:8-12 die meer algemene </a:t>
            </a:r>
            <a:r>
              <a:rPr lang="en-US" dirty="0" err="1" smtClean="0"/>
              <a:t>einskappe</a:t>
            </a:r>
            <a:r>
              <a:rPr lang="en-US" dirty="0" smtClean="0"/>
              <a:t> wat die </a:t>
            </a:r>
            <a:r>
              <a:rPr lang="en-US" dirty="0" err="1" smtClean="0"/>
              <a:t>ongelwoges</a:t>
            </a:r>
            <a:r>
              <a:rPr lang="en-US" dirty="0" smtClean="0"/>
              <a:t> in die gelowiges se lewe moet raaksien?</a:t>
            </a:r>
            <a:endParaRPr lang="en-US" dirty="0"/>
          </a:p>
        </p:txBody>
      </p:sp>
      <p:sp>
        <p:nvSpPr>
          <p:cNvPr id="12" name="TextBox 11"/>
          <p:cNvSpPr txBox="1"/>
          <p:nvPr/>
        </p:nvSpPr>
        <p:spPr>
          <a:xfrm>
            <a:off x="323528" y="3789627"/>
            <a:ext cx="1800200"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smtClean="0"/>
              <a:t>Vgl. 1 Pet. 3:1,2</a:t>
            </a:r>
            <a:endParaRPr lang="en-US" dirty="0"/>
          </a:p>
        </p:txBody>
      </p:sp>
      <p:sp>
        <p:nvSpPr>
          <p:cNvPr id="13" name="TextBox 12"/>
          <p:cNvSpPr txBox="1"/>
          <p:nvPr/>
        </p:nvSpPr>
        <p:spPr>
          <a:xfrm>
            <a:off x="323528" y="4882641"/>
            <a:ext cx="7704856"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nl-NL" dirty="0"/>
              <a:t>Eensgesind, medelydend, liefdevol, goedhartig, nederig, vergewe en </a:t>
            </a:r>
            <a:r>
              <a:rPr lang="en-ZA" dirty="0"/>
              <a:t>seën.</a:t>
            </a:r>
            <a:endParaRPr lang="nl-NL" dirty="0"/>
          </a:p>
        </p:txBody>
      </p:sp>
      <p:sp>
        <p:nvSpPr>
          <p:cNvPr id="14" name="TextBox 13"/>
          <p:cNvSpPr txBox="1"/>
          <p:nvPr/>
        </p:nvSpPr>
        <p:spPr>
          <a:xfrm>
            <a:off x="323528" y="5251973"/>
            <a:ext cx="8424936"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21 As ons in uiters vyandige toestande en verhoudinge onsself bevind, watter vrees moet daar in ons wees?</a:t>
            </a:r>
            <a:endParaRPr lang="en-US" dirty="0"/>
          </a:p>
        </p:txBody>
      </p:sp>
      <p:sp>
        <p:nvSpPr>
          <p:cNvPr id="15" name="TextBox 14"/>
          <p:cNvSpPr txBox="1"/>
          <p:nvPr/>
        </p:nvSpPr>
        <p:spPr>
          <a:xfrm>
            <a:off x="323528" y="5898304"/>
            <a:ext cx="8424936"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smtClean="0"/>
              <a:t>HOEGENAAMD GEEN VREES NIE!!!  Eerbiedig Christus in die omstandighede, onthou sy lyding, maar hou ook sy oorwinning en sy wederkoms in die oog.  </a:t>
            </a:r>
            <a:endParaRPr lang="en-US" dirty="0"/>
          </a:p>
        </p:txBody>
      </p:sp>
    </p:spTree>
    <p:extLst>
      <p:ext uri="{BB962C8B-B14F-4D97-AF65-F5344CB8AC3E}">
        <p14:creationId xmlns:p14="http://schemas.microsoft.com/office/powerpoint/2010/main" val="32608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heel(1)">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heel(1)">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heel(1)">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heel(1)">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heel(1)">
                                      <p:cBhvr>
                                        <p:cTn id="37" dur="20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heel(1)">
                                      <p:cBhvr>
                                        <p:cTn id="42" dur="20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heel(1)">
                                      <p:cBhvr>
                                        <p:cTn id="47" dur="20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heel(1)">
                                      <p:cBhvr>
                                        <p:cTn id="52" dur="20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wheel(1)">
                                      <p:cBhvr>
                                        <p:cTn id="57" dur="20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heel(1)">
                                      <p:cBhvr>
                                        <p:cTn id="62" dur="20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wheel(1)">
                                      <p:cBhvr>
                                        <p:cTn id="67" dur="20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21" presetClass="entr" presetSubtype="1"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heel(1)">
                                      <p:cBhvr>
                                        <p:cTn id="7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16632"/>
            <a:ext cx="7776864"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22. Wat is volgens Petrus die plek, die roeping en die opdrag van ’n ouderling?</a:t>
            </a:r>
            <a:endParaRPr lang="en-US" dirty="0"/>
          </a:p>
        </p:txBody>
      </p:sp>
      <p:sp>
        <p:nvSpPr>
          <p:cNvPr id="3" name="TextBox 2"/>
          <p:cNvSpPr txBox="1"/>
          <p:nvPr/>
        </p:nvSpPr>
        <p:spPr>
          <a:xfrm>
            <a:off x="251520" y="485964"/>
            <a:ext cx="1584176"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smtClean="0"/>
              <a:t>Vgl. 1 Pet 5:1-4</a:t>
            </a:r>
            <a:endParaRPr lang="en-US" dirty="0"/>
          </a:p>
        </p:txBody>
      </p:sp>
      <p:sp>
        <p:nvSpPr>
          <p:cNvPr id="4" name="TextBox 3"/>
          <p:cNvSpPr txBox="1"/>
          <p:nvPr/>
        </p:nvSpPr>
        <p:spPr>
          <a:xfrm>
            <a:off x="251520" y="855296"/>
            <a:ext cx="6336704"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23: Watter besondere troos en opdrag gee Petrus aan die jongmense?</a:t>
            </a:r>
            <a:endParaRPr lang="en-US" dirty="0"/>
          </a:p>
        </p:txBody>
      </p:sp>
      <p:sp>
        <p:nvSpPr>
          <p:cNvPr id="5" name="TextBox 4"/>
          <p:cNvSpPr txBox="1"/>
          <p:nvPr/>
        </p:nvSpPr>
        <p:spPr>
          <a:xfrm>
            <a:off x="251520" y="1224628"/>
            <a:ext cx="1872208"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smtClean="0"/>
              <a:t>Vgl. 1 Pet. 5:5-7</a:t>
            </a:r>
            <a:endParaRPr lang="en-US" dirty="0"/>
          </a:p>
        </p:txBody>
      </p:sp>
      <p:sp>
        <p:nvSpPr>
          <p:cNvPr id="6" name="TextBox 5"/>
          <p:cNvSpPr txBox="1"/>
          <p:nvPr/>
        </p:nvSpPr>
        <p:spPr>
          <a:xfrm>
            <a:off x="251520" y="1593960"/>
            <a:ext cx="5112568"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24. Wat word op die einde aan ’n hele  gemeente gesê? </a:t>
            </a:r>
            <a:endParaRPr lang="en-US" dirty="0"/>
          </a:p>
        </p:txBody>
      </p:sp>
      <p:sp>
        <p:nvSpPr>
          <p:cNvPr id="7" name="TextBox 6"/>
          <p:cNvSpPr txBox="1"/>
          <p:nvPr/>
        </p:nvSpPr>
        <p:spPr>
          <a:xfrm>
            <a:off x="251520" y="1963292"/>
            <a:ext cx="1872208"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en-US" dirty="0" smtClean="0"/>
              <a:t>Vgl. 1 Pet. 5:8-11</a:t>
            </a:r>
            <a:endParaRPr lang="en-US" dirty="0"/>
          </a:p>
        </p:txBody>
      </p:sp>
      <p:sp>
        <p:nvSpPr>
          <p:cNvPr id="8" name="TextBox 7"/>
          <p:cNvSpPr txBox="1"/>
          <p:nvPr/>
        </p:nvSpPr>
        <p:spPr>
          <a:xfrm>
            <a:off x="28725" y="3164681"/>
            <a:ext cx="9036496" cy="369331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marL="285750" indent="-285750">
              <a:buFont typeface="Wingdings" pitchFamily="2" charset="2"/>
              <a:buChar char="Ø"/>
            </a:pPr>
            <a:r>
              <a:rPr lang="en-US" dirty="0"/>
              <a:t>Hoe om  moeilikhede te hanteer. </a:t>
            </a:r>
            <a:r>
              <a:rPr lang="en-US" dirty="0" smtClean="0"/>
              <a:t> </a:t>
            </a:r>
          </a:p>
          <a:p>
            <a:pPr marL="285750" indent="-285750">
              <a:buFont typeface="Wingdings" pitchFamily="2" charset="2"/>
              <a:buChar char="Ø"/>
            </a:pPr>
            <a:r>
              <a:rPr lang="en-US" dirty="0" smtClean="0">
                <a:solidFill>
                  <a:srgbClr val="FFFF00"/>
                </a:solidFill>
              </a:rPr>
              <a:t>DINK DAARAAN DAT GOD JOU DIE WEDERGEBOORTE GESKENK HET</a:t>
            </a:r>
            <a:endParaRPr lang="en-US" dirty="0">
              <a:solidFill>
                <a:srgbClr val="FFFF00"/>
              </a:solidFill>
            </a:endParaRPr>
          </a:p>
          <a:p>
            <a:pPr marL="285750" indent="-285750">
              <a:buFont typeface="Wingdings" pitchFamily="2" charset="2"/>
              <a:buChar char="Ø"/>
            </a:pPr>
            <a:r>
              <a:rPr lang="en-US" dirty="0"/>
              <a:t>Hoe om in die geloof volwasse te word. </a:t>
            </a:r>
          </a:p>
          <a:p>
            <a:pPr marL="285750" indent="-285750">
              <a:buFont typeface="Wingdings" pitchFamily="2" charset="2"/>
              <a:buChar char="Ø"/>
            </a:pPr>
            <a:r>
              <a:rPr lang="en-US" dirty="0" smtClean="0">
                <a:solidFill>
                  <a:srgbClr val="FFFF00"/>
                </a:solidFill>
              </a:rPr>
              <a:t>DRINK GEESTELIKE MELK, LAAT JOU SOOS LEWENDE STENE OPBOU</a:t>
            </a:r>
            <a:endParaRPr lang="en-US" dirty="0">
              <a:solidFill>
                <a:srgbClr val="FFFF00"/>
              </a:solidFill>
            </a:endParaRPr>
          </a:p>
          <a:p>
            <a:pPr marL="285750" indent="-285750">
              <a:buFont typeface="Wingdings" pitchFamily="2" charset="2"/>
              <a:buChar char="Ø"/>
            </a:pPr>
            <a:r>
              <a:rPr lang="en-US" dirty="0"/>
              <a:t>Hoe om met  mekaar oor die weg te kom </a:t>
            </a:r>
          </a:p>
          <a:p>
            <a:pPr marL="285750" indent="-285750">
              <a:buFont typeface="Wingdings" pitchFamily="2" charset="2"/>
              <a:buChar char="Ø"/>
            </a:pPr>
            <a:r>
              <a:rPr lang="en-US" dirty="0" smtClean="0">
                <a:solidFill>
                  <a:srgbClr val="FFFF00"/>
                </a:solidFill>
              </a:rPr>
              <a:t>WAT IS JOU VERHOUDING MET DIE POLITIEKE LEIERS IN ONS TYD, ONS WERKGEWERS/NEMERS, ONS HUWELIKSMAATS, ONS NAASTE, ONS VYANDE?!  </a:t>
            </a:r>
            <a:endParaRPr lang="en-US" dirty="0">
              <a:solidFill>
                <a:srgbClr val="FFFF00"/>
              </a:solidFill>
            </a:endParaRPr>
          </a:p>
          <a:p>
            <a:pPr marL="285750" indent="-285750">
              <a:buFont typeface="Wingdings" pitchFamily="2" charset="2"/>
              <a:buChar char="Ø"/>
            </a:pPr>
            <a:r>
              <a:rPr lang="en-US" dirty="0">
                <a:solidFill>
                  <a:schemeClr val="bg1"/>
                </a:solidFill>
              </a:rPr>
              <a:t>Hoe om lyding te  verdra </a:t>
            </a:r>
            <a:endParaRPr lang="en-US" dirty="0"/>
          </a:p>
          <a:p>
            <a:pPr marL="285750" indent="-285750">
              <a:buFont typeface="Wingdings" pitchFamily="2" charset="2"/>
              <a:buChar char="Ø"/>
            </a:pPr>
            <a:r>
              <a:rPr lang="en-US" dirty="0" smtClean="0">
                <a:solidFill>
                  <a:srgbClr val="FFFF00"/>
                </a:solidFill>
              </a:rPr>
              <a:t>DINK AAN DIE VYANDE VAN CHRISTUS EN WATTER LYDING DAAR VIR HOM WAS</a:t>
            </a:r>
            <a:endParaRPr lang="en-US" dirty="0">
              <a:solidFill>
                <a:srgbClr val="FFFF00"/>
              </a:solidFill>
            </a:endParaRPr>
          </a:p>
          <a:p>
            <a:pPr marL="285750" indent="-285750">
              <a:buFont typeface="Wingdings" pitchFamily="2" charset="2"/>
              <a:buChar char="Ø"/>
            </a:pPr>
            <a:r>
              <a:rPr lang="en-US" dirty="0"/>
              <a:t>Hoe om perspektief te behou </a:t>
            </a:r>
          </a:p>
          <a:p>
            <a:pPr marL="285750" indent="-285750">
              <a:buFont typeface="Wingdings" pitchFamily="2" charset="2"/>
              <a:buChar char="Ø"/>
            </a:pPr>
            <a:r>
              <a:rPr lang="en-US" dirty="0" smtClean="0">
                <a:solidFill>
                  <a:srgbClr val="FFFF00"/>
                </a:solidFill>
              </a:rPr>
              <a:t>JOU OUDERLING, JOU PREDIKANT, JONGMENSE ONDER MEKAAR, MAAR DAN VERAL DIE HELE GEMEENTE MOET JOU EN MY  HIERIN HELP </a:t>
            </a:r>
            <a:endParaRPr lang="en-US" dirty="0">
              <a:solidFill>
                <a:srgbClr val="FFFF00"/>
              </a:solidFill>
            </a:endParaRPr>
          </a:p>
        </p:txBody>
      </p:sp>
      <p:sp>
        <p:nvSpPr>
          <p:cNvPr id="9" name="TextBox 8"/>
          <p:cNvSpPr txBox="1"/>
          <p:nvPr/>
        </p:nvSpPr>
        <p:spPr>
          <a:xfrm>
            <a:off x="251520" y="2332624"/>
            <a:ext cx="3024336"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25. Wie was Silvanus?</a:t>
            </a:r>
            <a:endParaRPr lang="en-US" dirty="0"/>
          </a:p>
        </p:txBody>
      </p:sp>
      <p:sp>
        <p:nvSpPr>
          <p:cNvPr id="10" name="TextBox 9"/>
          <p:cNvSpPr txBox="1"/>
          <p:nvPr/>
        </p:nvSpPr>
        <p:spPr>
          <a:xfrm>
            <a:off x="251520" y="2701956"/>
            <a:ext cx="4608512"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smtClean="0"/>
              <a:t>Silas- ook medewerker van Paulus gewees</a:t>
            </a:r>
            <a:endParaRPr lang="en-US" dirty="0"/>
          </a:p>
        </p:txBody>
      </p:sp>
    </p:spTree>
    <p:extLst>
      <p:ext uri="{BB962C8B-B14F-4D97-AF65-F5344CB8AC3E}">
        <p14:creationId xmlns:p14="http://schemas.microsoft.com/office/powerpoint/2010/main" val="3613518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heel(1)">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heel(1)">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heel(1)">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heel(1)">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down)">
                                      <p:cBhvr>
                                        <p:cTn id="47" dur="580">
                                          <p:stCondLst>
                                            <p:cond delay="0"/>
                                          </p:stCondLst>
                                        </p:cTn>
                                        <p:tgtEl>
                                          <p:spTgt spid="8"/>
                                        </p:tgtEl>
                                      </p:cBhvr>
                                    </p:animEffect>
                                    <p:anim calcmode="lin" valueType="num">
                                      <p:cBhvr>
                                        <p:cTn id="4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3" dur="26">
                                          <p:stCondLst>
                                            <p:cond delay="650"/>
                                          </p:stCondLst>
                                        </p:cTn>
                                        <p:tgtEl>
                                          <p:spTgt spid="8"/>
                                        </p:tgtEl>
                                      </p:cBhvr>
                                      <p:to x="100000" y="60000"/>
                                    </p:animScale>
                                    <p:animScale>
                                      <p:cBhvr>
                                        <p:cTn id="54" dur="166" decel="50000">
                                          <p:stCondLst>
                                            <p:cond delay="676"/>
                                          </p:stCondLst>
                                        </p:cTn>
                                        <p:tgtEl>
                                          <p:spTgt spid="8"/>
                                        </p:tgtEl>
                                      </p:cBhvr>
                                      <p:to x="100000" y="100000"/>
                                    </p:animScale>
                                    <p:animScale>
                                      <p:cBhvr>
                                        <p:cTn id="55" dur="26">
                                          <p:stCondLst>
                                            <p:cond delay="1312"/>
                                          </p:stCondLst>
                                        </p:cTn>
                                        <p:tgtEl>
                                          <p:spTgt spid="8"/>
                                        </p:tgtEl>
                                      </p:cBhvr>
                                      <p:to x="100000" y="80000"/>
                                    </p:animScale>
                                    <p:animScale>
                                      <p:cBhvr>
                                        <p:cTn id="56" dur="166" decel="50000">
                                          <p:stCondLst>
                                            <p:cond delay="1338"/>
                                          </p:stCondLst>
                                        </p:cTn>
                                        <p:tgtEl>
                                          <p:spTgt spid="8"/>
                                        </p:tgtEl>
                                      </p:cBhvr>
                                      <p:to x="100000" y="100000"/>
                                    </p:animScale>
                                    <p:animScale>
                                      <p:cBhvr>
                                        <p:cTn id="57" dur="26">
                                          <p:stCondLst>
                                            <p:cond delay="1642"/>
                                          </p:stCondLst>
                                        </p:cTn>
                                        <p:tgtEl>
                                          <p:spTgt spid="8"/>
                                        </p:tgtEl>
                                      </p:cBhvr>
                                      <p:to x="100000" y="90000"/>
                                    </p:animScale>
                                    <p:animScale>
                                      <p:cBhvr>
                                        <p:cTn id="58" dur="166" decel="50000">
                                          <p:stCondLst>
                                            <p:cond delay="1668"/>
                                          </p:stCondLst>
                                        </p:cTn>
                                        <p:tgtEl>
                                          <p:spTgt spid="8"/>
                                        </p:tgtEl>
                                      </p:cBhvr>
                                      <p:to x="100000" y="100000"/>
                                    </p:animScale>
                                    <p:animScale>
                                      <p:cBhvr>
                                        <p:cTn id="59" dur="26">
                                          <p:stCondLst>
                                            <p:cond delay="1808"/>
                                          </p:stCondLst>
                                        </p:cTn>
                                        <p:tgtEl>
                                          <p:spTgt spid="8"/>
                                        </p:tgtEl>
                                      </p:cBhvr>
                                      <p:to x="100000" y="95000"/>
                                    </p:animScale>
                                    <p:animScale>
                                      <p:cBhvr>
                                        <p:cTn id="6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640960" cy="36933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lvl="0"/>
            <a:r>
              <a:rPr lang="en-US" dirty="0" smtClean="0"/>
              <a:t>1. Watter </a:t>
            </a:r>
            <a:r>
              <a:rPr lang="en-US" dirty="0"/>
              <a:t>ander name het Petrus gehad voordat die Here hom die bynaam </a:t>
            </a:r>
            <a:r>
              <a:rPr lang="en-US" i="1" dirty="0"/>
              <a:t>Petrus </a:t>
            </a:r>
            <a:r>
              <a:rPr lang="en-US" dirty="0"/>
              <a:t>genoem het?</a:t>
            </a:r>
          </a:p>
        </p:txBody>
      </p:sp>
      <p:sp>
        <p:nvSpPr>
          <p:cNvPr id="3" name="TextBox 2"/>
          <p:cNvSpPr txBox="1"/>
          <p:nvPr/>
        </p:nvSpPr>
        <p:spPr>
          <a:xfrm>
            <a:off x="971600" y="724054"/>
            <a:ext cx="784887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a:t>(Simon, </a:t>
            </a:r>
            <a:r>
              <a:rPr lang="en-US" dirty="0" err="1"/>
              <a:t>Sebedeus</a:t>
            </a:r>
            <a:r>
              <a:rPr lang="en-US" dirty="0"/>
              <a:t>, </a:t>
            </a:r>
            <a:r>
              <a:rPr lang="en-US" dirty="0" err="1"/>
              <a:t>Sadoletus</a:t>
            </a:r>
            <a:r>
              <a:rPr lang="en-US" dirty="0"/>
              <a:t>)- </a:t>
            </a:r>
            <a:r>
              <a:rPr lang="en-US" dirty="0" smtClean="0"/>
              <a:t>vgl.  </a:t>
            </a:r>
            <a:r>
              <a:rPr lang="en-US" dirty="0"/>
              <a:t>Joh. </a:t>
            </a:r>
            <a:r>
              <a:rPr lang="en-US" dirty="0" smtClean="0"/>
              <a:t>1:43- wat van </a:t>
            </a:r>
            <a:r>
              <a:rPr lang="en-US" dirty="0" err="1" smtClean="0"/>
              <a:t>Cefas</a:t>
            </a:r>
            <a:r>
              <a:rPr lang="en-US" dirty="0" smtClean="0"/>
              <a:t>-vgl. Joh. 1:42</a:t>
            </a:r>
            <a:endParaRPr lang="en-US" dirty="0"/>
          </a:p>
        </p:txBody>
      </p:sp>
      <p:sp>
        <p:nvSpPr>
          <p:cNvPr id="4" name="Rectangle 3"/>
          <p:cNvSpPr/>
          <p:nvPr/>
        </p:nvSpPr>
        <p:spPr>
          <a:xfrm>
            <a:off x="164829" y="1240983"/>
            <a:ext cx="8640960" cy="36933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lvl="0"/>
            <a:r>
              <a:rPr lang="en-US" dirty="0" smtClean="0"/>
              <a:t>2. Was </a:t>
            </a:r>
            <a:r>
              <a:rPr lang="en-US" dirty="0"/>
              <a:t>daar net een dissipel wat die naam Simon gehad het? </a:t>
            </a:r>
          </a:p>
        </p:txBody>
      </p:sp>
      <p:sp>
        <p:nvSpPr>
          <p:cNvPr id="5" name="Rectangle 4"/>
          <p:cNvSpPr/>
          <p:nvPr/>
        </p:nvSpPr>
        <p:spPr>
          <a:xfrm>
            <a:off x="1021925" y="1689830"/>
            <a:ext cx="3463384"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dirty="0"/>
              <a:t>Simon – die </a:t>
            </a:r>
            <a:r>
              <a:rPr lang="en-US" dirty="0" smtClean="0"/>
              <a:t>Yweraar- vgl. (Luk.6:15 </a:t>
            </a:r>
            <a:endParaRPr lang="en-US" dirty="0"/>
          </a:p>
        </p:txBody>
      </p:sp>
      <p:sp>
        <p:nvSpPr>
          <p:cNvPr id="6" name="Rectangle 5"/>
          <p:cNvSpPr/>
          <p:nvPr/>
        </p:nvSpPr>
        <p:spPr>
          <a:xfrm>
            <a:off x="186926" y="2204864"/>
            <a:ext cx="8633546" cy="36933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lvl="0"/>
            <a:r>
              <a:rPr lang="en-US" dirty="0" smtClean="0"/>
              <a:t>3. Watter </a:t>
            </a:r>
            <a:r>
              <a:rPr lang="en-US" dirty="0"/>
              <a:t>ander dissipels het nog byname gehad?</a:t>
            </a:r>
          </a:p>
        </p:txBody>
      </p:sp>
      <p:sp>
        <p:nvSpPr>
          <p:cNvPr id="7" name="Rectangle 6"/>
          <p:cNvSpPr/>
          <p:nvPr/>
        </p:nvSpPr>
        <p:spPr>
          <a:xfrm>
            <a:off x="936807" y="2708920"/>
            <a:ext cx="7868981"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dirty="0"/>
              <a:t>(Jakobus, Johannes- </a:t>
            </a:r>
            <a:r>
              <a:rPr lang="en-US" i="1" dirty="0" err="1"/>
              <a:t>Boanerges</a:t>
            </a:r>
            <a:r>
              <a:rPr lang="en-US" i="1" dirty="0"/>
              <a:t>;  </a:t>
            </a:r>
            <a:r>
              <a:rPr lang="en-US" dirty="0"/>
              <a:t>Levi- </a:t>
            </a:r>
            <a:r>
              <a:rPr lang="en-US" i="1" dirty="0"/>
              <a:t>Mattheus) </a:t>
            </a:r>
            <a:r>
              <a:rPr lang="en-US" dirty="0"/>
              <a:t>(vgl. Mark 3:16) (vgl. ook Matt. 10:2-3) Nathanael- </a:t>
            </a:r>
            <a:r>
              <a:rPr lang="en-US" i="1" dirty="0" err="1"/>
              <a:t>Bartholomeus</a:t>
            </a:r>
            <a:r>
              <a:rPr lang="en-US" i="1" dirty="0"/>
              <a:t> </a:t>
            </a:r>
            <a:endParaRPr lang="en-US" dirty="0"/>
          </a:p>
        </p:txBody>
      </p:sp>
      <p:sp>
        <p:nvSpPr>
          <p:cNvPr id="8" name="Rectangle 7"/>
          <p:cNvSpPr/>
          <p:nvPr/>
        </p:nvSpPr>
        <p:spPr>
          <a:xfrm>
            <a:off x="197343" y="3433675"/>
            <a:ext cx="3080459"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lvl="0"/>
            <a:r>
              <a:rPr lang="en-US" dirty="0" smtClean="0"/>
              <a:t>4. Wat </a:t>
            </a:r>
            <a:r>
              <a:rPr lang="en-US" dirty="0"/>
              <a:t>beteken die naam Petrus?</a:t>
            </a:r>
          </a:p>
        </p:txBody>
      </p:sp>
      <p:sp>
        <p:nvSpPr>
          <p:cNvPr id="9" name="Rectangle 8"/>
          <p:cNvSpPr/>
          <p:nvPr/>
        </p:nvSpPr>
        <p:spPr>
          <a:xfrm>
            <a:off x="205379" y="4005064"/>
            <a:ext cx="2421368"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lvl="0"/>
            <a:r>
              <a:rPr lang="en-US" dirty="0" smtClean="0"/>
              <a:t>5. Wie </a:t>
            </a:r>
            <a:r>
              <a:rPr lang="en-US" dirty="0"/>
              <a:t>was Petrus se pa? </a:t>
            </a:r>
          </a:p>
        </p:txBody>
      </p:sp>
      <p:sp>
        <p:nvSpPr>
          <p:cNvPr id="10" name="TextBox 9"/>
          <p:cNvSpPr txBox="1"/>
          <p:nvPr/>
        </p:nvSpPr>
        <p:spPr>
          <a:xfrm>
            <a:off x="1021925" y="4393403"/>
            <a:ext cx="2311006"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a:t>(Boas, Jona, </a:t>
            </a:r>
            <a:r>
              <a:rPr lang="en-US" dirty="0" err="1"/>
              <a:t>Sebedeus</a:t>
            </a:r>
            <a:r>
              <a:rPr lang="en-US" dirty="0"/>
              <a:t>) </a:t>
            </a:r>
          </a:p>
        </p:txBody>
      </p:sp>
      <p:sp>
        <p:nvSpPr>
          <p:cNvPr id="11" name="Rectangle 10"/>
          <p:cNvSpPr/>
          <p:nvPr/>
        </p:nvSpPr>
        <p:spPr>
          <a:xfrm>
            <a:off x="220974" y="4924825"/>
            <a:ext cx="859949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r>
              <a:rPr lang="en-US" dirty="0" smtClean="0"/>
              <a:t>6. Watter </a:t>
            </a:r>
            <a:r>
              <a:rPr lang="en-US" dirty="0"/>
              <a:t>beroep het Petrus beoefen voordat die Here hom geroep het?</a:t>
            </a:r>
          </a:p>
        </p:txBody>
      </p:sp>
      <p:sp>
        <p:nvSpPr>
          <p:cNvPr id="12" name="Rectangle 11"/>
          <p:cNvSpPr/>
          <p:nvPr/>
        </p:nvSpPr>
        <p:spPr>
          <a:xfrm>
            <a:off x="1042593" y="5332110"/>
            <a:ext cx="3583610"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dirty="0"/>
              <a:t>(Ambagsman, Visserman, Leerlooier) </a:t>
            </a:r>
          </a:p>
        </p:txBody>
      </p:sp>
      <p:sp>
        <p:nvSpPr>
          <p:cNvPr id="13" name="Rectangle 12"/>
          <p:cNvSpPr/>
          <p:nvPr/>
        </p:nvSpPr>
        <p:spPr>
          <a:xfrm>
            <a:off x="247316" y="5805264"/>
            <a:ext cx="3799823" cy="369332"/>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pPr lvl="0"/>
            <a:r>
              <a:rPr lang="en-US" dirty="0" smtClean="0"/>
              <a:t>7. Waar </a:t>
            </a:r>
            <a:r>
              <a:rPr lang="en-US" dirty="0"/>
              <a:t>was Petrus se huis (sy tuisdorp?)</a:t>
            </a:r>
          </a:p>
        </p:txBody>
      </p:sp>
      <p:sp>
        <p:nvSpPr>
          <p:cNvPr id="15" name="TextBox 14"/>
          <p:cNvSpPr txBox="1"/>
          <p:nvPr/>
        </p:nvSpPr>
        <p:spPr>
          <a:xfrm>
            <a:off x="1042593" y="6218133"/>
            <a:ext cx="7763195"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(Kana, Nain, Kapernaum)- vgl. Joh. 1:44-</a:t>
            </a:r>
          </a:p>
          <a:p>
            <a:r>
              <a:rPr lang="en-US" sz="1400" dirty="0" smtClean="0"/>
              <a:t> </a:t>
            </a:r>
            <a:r>
              <a:rPr lang="nl-NL" sz="1400" b="1" dirty="0" smtClean="0"/>
              <a:t>Joh. </a:t>
            </a:r>
            <a:r>
              <a:rPr lang="nl-NL" sz="1400" b="1" dirty="0"/>
              <a:t>1:44 </a:t>
            </a:r>
            <a:r>
              <a:rPr lang="nl-NL" sz="1400" dirty="0"/>
              <a:t> En Filippus was van Betsáida, uit die stad van Andréas en Petrus</a:t>
            </a:r>
            <a:r>
              <a:rPr lang="nl-NL" dirty="0"/>
              <a:t>. </a:t>
            </a:r>
            <a:endParaRPr lang="en-US" dirty="0"/>
          </a:p>
        </p:txBody>
      </p:sp>
    </p:spTree>
    <p:extLst>
      <p:ext uri="{BB962C8B-B14F-4D97-AF65-F5344CB8AC3E}">
        <p14:creationId xmlns:p14="http://schemas.microsoft.com/office/powerpoint/2010/main" val="218675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heel(1)">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heel(1)">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heel(1)">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heel(1)">
                                      <p:cBhvr>
                                        <p:cTn id="42" dur="20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heel(1)">
                                      <p:cBhvr>
                                        <p:cTn id="47" dur="20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heel(1)">
                                      <p:cBhvr>
                                        <p:cTn id="52" dur="20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heel(1)">
                                      <p:cBhvr>
                                        <p:cTn id="57" dur="20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heel(1)">
                                      <p:cBhvr>
                                        <p:cTn id="62" dur="20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heel(1)">
                                      <p:cBhvr>
                                        <p:cTn id="6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3762890"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lvl="0"/>
            <a:r>
              <a:rPr lang="en-US" dirty="0" smtClean="0"/>
              <a:t>8.  Noem </a:t>
            </a:r>
            <a:r>
              <a:rPr lang="en-US" dirty="0"/>
              <a:t>een van die broers van Petrus.</a:t>
            </a:r>
          </a:p>
        </p:txBody>
      </p:sp>
      <p:sp>
        <p:nvSpPr>
          <p:cNvPr id="3" name="TextBox 2"/>
          <p:cNvSpPr txBox="1"/>
          <p:nvPr/>
        </p:nvSpPr>
        <p:spPr>
          <a:xfrm>
            <a:off x="788011" y="692696"/>
            <a:ext cx="3024336"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a:t>(Andreas, Filippus, Johannes)</a:t>
            </a:r>
          </a:p>
        </p:txBody>
      </p:sp>
      <p:sp>
        <p:nvSpPr>
          <p:cNvPr id="4" name="Rectangle 3"/>
          <p:cNvSpPr/>
          <p:nvPr/>
        </p:nvSpPr>
        <p:spPr>
          <a:xfrm>
            <a:off x="413222" y="1115363"/>
            <a:ext cx="3189335"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lvl="0"/>
            <a:r>
              <a:rPr lang="en-US" dirty="0" smtClean="0"/>
              <a:t>9. Was Petrus getroud</a:t>
            </a:r>
            <a:r>
              <a:rPr lang="en-US" dirty="0"/>
              <a:t>? Motiveer. </a:t>
            </a:r>
          </a:p>
        </p:txBody>
      </p:sp>
      <p:sp>
        <p:nvSpPr>
          <p:cNvPr id="5" name="Rectangle 4"/>
          <p:cNvSpPr/>
          <p:nvPr/>
        </p:nvSpPr>
        <p:spPr>
          <a:xfrm>
            <a:off x="413222" y="1680934"/>
            <a:ext cx="4017190"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lvl="0"/>
            <a:r>
              <a:rPr lang="en-US" dirty="0" smtClean="0"/>
              <a:t>10. Wat  </a:t>
            </a:r>
            <a:r>
              <a:rPr lang="en-US" dirty="0"/>
              <a:t>weet ons van Petrus se skoonma? </a:t>
            </a:r>
          </a:p>
        </p:txBody>
      </p:sp>
      <p:sp>
        <p:nvSpPr>
          <p:cNvPr id="6" name="Rectangle 5"/>
          <p:cNvSpPr/>
          <p:nvPr/>
        </p:nvSpPr>
        <p:spPr>
          <a:xfrm>
            <a:off x="795943" y="2095154"/>
            <a:ext cx="4457439"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dirty="0"/>
              <a:t>(Ons weet méér  van sy skoonma as sy vrou…) </a:t>
            </a:r>
          </a:p>
        </p:txBody>
      </p:sp>
      <p:sp>
        <p:nvSpPr>
          <p:cNvPr id="7" name="Rectangle 6"/>
          <p:cNvSpPr/>
          <p:nvPr/>
        </p:nvSpPr>
        <p:spPr>
          <a:xfrm>
            <a:off x="413221" y="2559629"/>
            <a:ext cx="8601841"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dirty="0" smtClean="0"/>
              <a:t>11. </a:t>
            </a:r>
            <a:r>
              <a:rPr lang="en-US" dirty="0"/>
              <a:t> </a:t>
            </a:r>
            <a:r>
              <a:rPr lang="en-US" dirty="0" smtClean="0"/>
              <a:t>Watter </a:t>
            </a:r>
            <a:r>
              <a:rPr lang="en-US" dirty="0"/>
              <a:t>natuurelemente/diere het die Here gebruik om vir Petrus  Sy krag en heerlikheid bekend te </a:t>
            </a:r>
            <a:r>
              <a:rPr lang="en-US" dirty="0" smtClean="0"/>
              <a:t>maak?</a:t>
            </a:r>
            <a:endParaRPr lang="en-US" dirty="0"/>
          </a:p>
        </p:txBody>
      </p:sp>
      <p:sp>
        <p:nvSpPr>
          <p:cNvPr id="8" name="Rectangle 7"/>
          <p:cNvSpPr/>
          <p:nvPr/>
        </p:nvSpPr>
        <p:spPr>
          <a:xfrm>
            <a:off x="788011" y="3282287"/>
            <a:ext cx="3858749"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dirty="0"/>
              <a:t>(See….-</a:t>
            </a:r>
            <a:r>
              <a:rPr lang="en-US" i="1" dirty="0"/>
              <a:t>Matt. 14:29</a:t>
            </a:r>
            <a:r>
              <a:rPr lang="en-US" dirty="0"/>
              <a:t>;      hoenders;  skape)</a:t>
            </a:r>
          </a:p>
        </p:txBody>
      </p:sp>
      <p:sp>
        <p:nvSpPr>
          <p:cNvPr id="9" name="Rectangle 8"/>
          <p:cNvSpPr/>
          <p:nvPr/>
        </p:nvSpPr>
        <p:spPr>
          <a:xfrm>
            <a:off x="413222" y="3695300"/>
            <a:ext cx="8601839"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dirty="0"/>
              <a:t> </a:t>
            </a:r>
            <a:r>
              <a:rPr lang="en-US" dirty="0" smtClean="0"/>
              <a:t>12. Wie </a:t>
            </a:r>
            <a:r>
              <a:rPr lang="en-US" dirty="0"/>
              <a:t>was die belangrike driemanskap wat Jesus dikwels uit sy bekende dissipel kring gekies het om alleen saam met Hom sekere dinge te aanskou en te beleef en op wie die Here wou steun? </a:t>
            </a:r>
          </a:p>
        </p:txBody>
      </p:sp>
      <p:sp>
        <p:nvSpPr>
          <p:cNvPr id="10" name="Rectangle 9"/>
          <p:cNvSpPr/>
          <p:nvPr/>
        </p:nvSpPr>
        <p:spPr>
          <a:xfrm>
            <a:off x="870718" y="4745618"/>
            <a:ext cx="8144344"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dirty="0"/>
              <a:t>(Petrus, Jakobus, Filippus, Thomas, </a:t>
            </a:r>
            <a:r>
              <a:rPr lang="en-US" dirty="0" smtClean="0"/>
              <a:t>Johannes, </a:t>
            </a:r>
            <a:r>
              <a:rPr lang="en-US" dirty="0" err="1" smtClean="0"/>
              <a:t>Lebbheus</a:t>
            </a:r>
            <a:r>
              <a:rPr lang="en-US" dirty="0"/>
              <a:t>, Judas, Mattheus</a:t>
            </a:r>
            <a:r>
              <a:rPr lang="en-US" dirty="0" smtClean="0"/>
              <a:t>)- vgl. Mark 5:37 </a:t>
            </a:r>
            <a:endParaRPr lang="en-US" dirty="0"/>
          </a:p>
        </p:txBody>
      </p:sp>
      <p:sp>
        <p:nvSpPr>
          <p:cNvPr id="11" name="Rectangle 10"/>
          <p:cNvSpPr/>
          <p:nvPr/>
        </p:nvSpPr>
        <p:spPr>
          <a:xfrm>
            <a:off x="395536" y="5301208"/>
            <a:ext cx="8601839"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r>
              <a:rPr lang="en-US" dirty="0" smtClean="0"/>
              <a:t>13. Wat </a:t>
            </a:r>
            <a:r>
              <a:rPr lang="en-US" dirty="0"/>
              <a:t>is die belangrikste (grootste) woorde wat Petrus ooit in sy lewe oor sy lippe laat kom het?  </a:t>
            </a:r>
          </a:p>
        </p:txBody>
      </p:sp>
      <p:sp>
        <p:nvSpPr>
          <p:cNvPr id="12" name="Rectangle 11"/>
          <p:cNvSpPr/>
          <p:nvPr/>
        </p:nvSpPr>
        <p:spPr>
          <a:xfrm>
            <a:off x="815432" y="6057888"/>
            <a:ext cx="8181943"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dirty="0"/>
              <a:t>(Matt.16:16-</a:t>
            </a:r>
            <a:r>
              <a:rPr lang="en-US" b="1" dirty="0"/>
              <a:t> </a:t>
            </a:r>
            <a:r>
              <a:rPr lang="en-US" dirty="0"/>
              <a:t> </a:t>
            </a:r>
            <a:r>
              <a:rPr lang="en-US" i="1" dirty="0"/>
              <a:t>En Simon Petrus antwoord en sê: U is die Christus, die Seun van die lewende God.</a:t>
            </a:r>
            <a:r>
              <a:rPr lang="en-US" dirty="0"/>
              <a:t> </a:t>
            </a:r>
            <a:r>
              <a:rPr lang="en-US" dirty="0" smtClean="0"/>
              <a:t>) (vgl. Luk. 9:20- </a:t>
            </a:r>
            <a:r>
              <a:rPr lang="en-US" i="1" dirty="0" smtClean="0"/>
              <a:t>E</a:t>
            </a:r>
            <a:r>
              <a:rPr lang="nl-NL" i="1" dirty="0" smtClean="0"/>
              <a:t>n </a:t>
            </a:r>
            <a:r>
              <a:rPr lang="nl-NL" i="1" dirty="0"/>
              <a:t>Petrus antwoord en sê: Die Christus van God! </a:t>
            </a:r>
          </a:p>
        </p:txBody>
      </p:sp>
    </p:spTree>
    <p:extLst>
      <p:ext uri="{BB962C8B-B14F-4D97-AF65-F5344CB8AC3E}">
        <p14:creationId xmlns:p14="http://schemas.microsoft.com/office/powerpoint/2010/main" val="308345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heel(1)">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heel(1)">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heel(1)">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heel(1)">
                                      <p:cBhvr>
                                        <p:cTn id="42" dur="20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heel(1)">
                                      <p:cBhvr>
                                        <p:cTn id="47" dur="20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heel(1)">
                                      <p:cBhvr>
                                        <p:cTn id="52" dur="20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heel(1)">
                                      <p:cBhvr>
                                        <p:cTn id="5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4042838"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lvl="0"/>
            <a:r>
              <a:rPr lang="en-ZA" dirty="0" smtClean="0"/>
              <a:t>14. Het </a:t>
            </a:r>
            <a:r>
              <a:rPr lang="en-ZA" dirty="0"/>
              <a:t>Petrus ooit die Here wou bestraf?  </a:t>
            </a:r>
            <a:endParaRPr lang="en-US" dirty="0"/>
          </a:p>
        </p:txBody>
      </p:sp>
      <p:sp>
        <p:nvSpPr>
          <p:cNvPr id="3" name="Rectangle 2"/>
          <p:cNvSpPr/>
          <p:nvPr/>
        </p:nvSpPr>
        <p:spPr>
          <a:xfrm>
            <a:off x="820170" y="572636"/>
            <a:ext cx="8208912"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nl-NL" dirty="0"/>
              <a:t> </a:t>
            </a:r>
            <a:r>
              <a:rPr lang="nl-NL" dirty="0" smtClean="0"/>
              <a:t>Matt.16:22</a:t>
            </a:r>
            <a:r>
              <a:rPr lang="nl-NL" baseline="30000" dirty="0" smtClean="0"/>
              <a:t>2</a:t>
            </a:r>
            <a:r>
              <a:rPr lang="nl-NL" dirty="0" smtClean="0"/>
              <a:t>- Toe </a:t>
            </a:r>
            <a:r>
              <a:rPr lang="nl-NL" dirty="0"/>
              <a:t>neem Petrus Hom opsy en begin Hom bestraf en sê: Mag God dit verhoed, Here, dit sal U nooit oorkom nie! </a:t>
            </a:r>
            <a:endParaRPr lang="en-US" dirty="0"/>
          </a:p>
        </p:txBody>
      </p:sp>
      <p:sp>
        <p:nvSpPr>
          <p:cNvPr id="4" name="Rectangle 3"/>
          <p:cNvSpPr/>
          <p:nvPr/>
        </p:nvSpPr>
        <p:spPr>
          <a:xfrm>
            <a:off x="414507" y="1329735"/>
            <a:ext cx="777686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r>
              <a:rPr lang="en-ZA" dirty="0" smtClean="0"/>
              <a:t>15. Was </a:t>
            </a:r>
            <a:r>
              <a:rPr lang="en-ZA" dirty="0"/>
              <a:t>daar ooit iets van ’n verwyt in Petrus se gevoelens teenoor Jesus? </a:t>
            </a:r>
            <a:endParaRPr lang="en-US" dirty="0"/>
          </a:p>
        </p:txBody>
      </p:sp>
      <p:sp>
        <p:nvSpPr>
          <p:cNvPr id="5" name="Rectangle 4"/>
          <p:cNvSpPr/>
          <p:nvPr/>
        </p:nvSpPr>
        <p:spPr>
          <a:xfrm>
            <a:off x="820170" y="1728325"/>
            <a:ext cx="8216326" cy="9233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ZA" dirty="0"/>
              <a:t>(vgl. Luk. 18:28</a:t>
            </a:r>
            <a:r>
              <a:rPr lang="en-ZA" dirty="0" smtClean="0"/>
              <a:t>)-</a:t>
            </a:r>
            <a:r>
              <a:rPr lang="nl-NL" b="1" dirty="0" smtClean="0"/>
              <a:t> </a:t>
            </a:r>
            <a:r>
              <a:rPr lang="nl-NL" dirty="0" smtClean="0"/>
              <a:t> </a:t>
            </a:r>
            <a:r>
              <a:rPr lang="nl-NL" baseline="30000" dirty="0"/>
              <a:t>28</a:t>
            </a:r>
            <a:r>
              <a:rPr lang="nl-NL" dirty="0"/>
              <a:t> Toe sê Petrus: Kyk, ons het alles verlaat en U gevolg.  </a:t>
            </a:r>
            <a:r>
              <a:rPr lang="nl-NL" baseline="30000" dirty="0"/>
              <a:t>29</a:t>
            </a:r>
            <a:r>
              <a:rPr lang="nl-NL" dirty="0"/>
              <a:t> En Hy sê vir hulle: Voorwaar Ek sê vir julle, daar is niemand wat huis of ouers of broers of vrou of kinders verlaat het ter wille van die koninkryk van </a:t>
            </a:r>
            <a:r>
              <a:rPr lang="nl-NL" dirty="0" smtClean="0"/>
              <a:t>God... </a:t>
            </a:r>
            <a:endParaRPr lang="en-ZA" dirty="0"/>
          </a:p>
        </p:txBody>
      </p:sp>
      <p:sp>
        <p:nvSpPr>
          <p:cNvPr id="6" name="Rectangle 5"/>
          <p:cNvSpPr/>
          <p:nvPr/>
        </p:nvSpPr>
        <p:spPr>
          <a:xfrm>
            <a:off x="414507" y="2782668"/>
            <a:ext cx="7901909"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r>
              <a:rPr lang="en-ZA" dirty="0" smtClean="0"/>
              <a:t>16. Was </a:t>
            </a:r>
            <a:r>
              <a:rPr lang="en-ZA" dirty="0"/>
              <a:t>daar ooit ’n stadium wat Petrus die Here Jesus van gedaante sien verander het? </a:t>
            </a:r>
            <a:endParaRPr lang="en-US" dirty="0"/>
          </a:p>
        </p:txBody>
      </p:sp>
      <p:sp>
        <p:nvSpPr>
          <p:cNvPr id="7" name="Rectangle 6"/>
          <p:cNvSpPr/>
          <p:nvPr/>
        </p:nvSpPr>
        <p:spPr>
          <a:xfrm>
            <a:off x="874856" y="3161815"/>
            <a:ext cx="1550424"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ZA" dirty="0"/>
              <a:t>(vgl. Mark 9:2) </a:t>
            </a:r>
            <a:endParaRPr lang="en-US" dirty="0"/>
          </a:p>
        </p:txBody>
      </p:sp>
      <p:sp>
        <p:nvSpPr>
          <p:cNvPr id="8" name="Rectangle 7"/>
          <p:cNvSpPr/>
          <p:nvPr/>
        </p:nvSpPr>
        <p:spPr>
          <a:xfrm>
            <a:off x="429456" y="3717032"/>
            <a:ext cx="788696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r>
              <a:rPr lang="en-ZA" dirty="0" smtClean="0"/>
              <a:t>17. Was </a:t>
            </a:r>
            <a:r>
              <a:rPr lang="en-ZA" dirty="0"/>
              <a:t>daar ooit ’n tyd wat Petrus vir Moses en Elia kon sien?  Motiveer</a:t>
            </a:r>
            <a:endParaRPr lang="en-US" dirty="0"/>
          </a:p>
        </p:txBody>
      </p:sp>
      <p:sp>
        <p:nvSpPr>
          <p:cNvPr id="9" name="Rectangle 8"/>
          <p:cNvSpPr/>
          <p:nvPr/>
        </p:nvSpPr>
        <p:spPr>
          <a:xfrm>
            <a:off x="429334" y="4437112"/>
            <a:ext cx="7887082"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r>
              <a:rPr lang="en-ZA" dirty="0" smtClean="0"/>
              <a:t>18. Watter </a:t>
            </a:r>
            <a:r>
              <a:rPr lang="en-ZA" dirty="0"/>
              <a:t>planne was daar in Petrus se kop toe hy Moses en Elia gesien het</a:t>
            </a:r>
            <a:r>
              <a:rPr lang="en-ZA" dirty="0" smtClean="0"/>
              <a:t>? Wat was die oorsaak?</a:t>
            </a:r>
            <a:endParaRPr lang="en-US" dirty="0"/>
          </a:p>
        </p:txBody>
      </p:sp>
      <p:sp>
        <p:nvSpPr>
          <p:cNvPr id="10" name="TextBox 9"/>
          <p:cNvSpPr txBox="1"/>
          <p:nvPr/>
        </p:nvSpPr>
        <p:spPr>
          <a:xfrm>
            <a:off x="874856" y="5229200"/>
            <a:ext cx="1542099"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Vgl. Mark 9:6</a:t>
            </a:r>
            <a:endParaRPr lang="en-US" dirty="0"/>
          </a:p>
        </p:txBody>
      </p:sp>
      <p:sp>
        <p:nvSpPr>
          <p:cNvPr id="11" name="TextBox 10"/>
          <p:cNvSpPr txBox="1"/>
          <p:nvPr/>
        </p:nvSpPr>
        <p:spPr>
          <a:xfrm>
            <a:off x="430243" y="5698395"/>
            <a:ext cx="8064896"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19. Watter gronde het die diensmeisie aangevoer toe sy Petrus daarvan beskuldig het met die nag van die kruisiging dat hy ook een van Jesus se volgelinge is?</a:t>
            </a:r>
            <a:endParaRPr lang="en-US" dirty="0"/>
          </a:p>
        </p:txBody>
      </p:sp>
      <p:sp>
        <p:nvSpPr>
          <p:cNvPr id="12" name="TextBox 11"/>
          <p:cNvSpPr txBox="1"/>
          <p:nvPr/>
        </p:nvSpPr>
        <p:spPr>
          <a:xfrm>
            <a:off x="874856" y="6344726"/>
            <a:ext cx="1752928"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Vgl. Matt.26:73- </a:t>
            </a:r>
            <a:endParaRPr lang="en-US" dirty="0"/>
          </a:p>
        </p:txBody>
      </p:sp>
    </p:spTree>
    <p:extLst>
      <p:ext uri="{BB962C8B-B14F-4D97-AF65-F5344CB8AC3E}">
        <p14:creationId xmlns:p14="http://schemas.microsoft.com/office/powerpoint/2010/main" val="46490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heel(1)">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heel(1)">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heel(1)">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heel(1)">
                                      <p:cBhvr>
                                        <p:cTn id="42" dur="20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heel(1)">
                                      <p:cBhvr>
                                        <p:cTn id="47" dur="20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heel(1)">
                                      <p:cBhvr>
                                        <p:cTn id="52" dur="20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heel(1)">
                                      <p:cBhvr>
                                        <p:cTn id="5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16632"/>
            <a:ext cx="864096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20. Hoeveel keer het die haan gekraai toe Petrus Jesus verloën het? 1X /  2X  /3X</a:t>
            </a:r>
            <a:endParaRPr lang="en-US" dirty="0"/>
          </a:p>
        </p:txBody>
      </p:sp>
      <p:sp>
        <p:nvSpPr>
          <p:cNvPr id="3" name="TextBox 2"/>
          <p:cNvSpPr txBox="1"/>
          <p:nvPr/>
        </p:nvSpPr>
        <p:spPr>
          <a:xfrm>
            <a:off x="395536" y="506151"/>
            <a:ext cx="8640960" cy="107721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nl-NL" sz="1600" dirty="0"/>
              <a:t>En dadelik het die haan gekraai, en Petrus het die woord van Jesus onthou wat Hy vir hom gesê het: Voor die haan kraai, sal jy My drie maal verloën. En hy het buitentoe gegaan en bitterlik geween. </a:t>
            </a:r>
            <a:r>
              <a:rPr lang="nl-NL" sz="1600" i="1" dirty="0" smtClean="0"/>
              <a:t>Matt.26:75</a:t>
            </a:r>
            <a:r>
              <a:rPr lang="nl-NL" sz="1600" dirty="0" smtClean="0"/>
              <a:t>-   </a:t>
            </a:r>
            <a:r>
              <a:rPr lang="nl-NL" sz="1600" dirty="0"/>
              <a:t>En vir die tweede keer het die haan gekraai; en Petrus het die woord onthou wat Jesus vir hom gesê het: Voor die haan twee maal gekraai het, sal jy My drie maal verloën. En hy het in trane uitgebars. </a:t>
            </a:r>
            <a:r>
              <a:rPr lang="nl-NL" sz="1600" i="1" dirty="0" smtClean="0"/>
              <a:t>Mark 14:72</a:t>
            </a:r>
            <a:endParaRPr lang="nl-NL" sz="1600" b="1" i="1" dirty="0"/>
          </a:p>
        </p:txBody>
      </p:sp>
      <p:sp>
        <p:nvSpPr>
          <p:cNvPr id="4" name="TextBox 3"/>
          <p:cNvSpPr txBox="1"/>
          <p:nvPr/>
        </p:nvSpPr>
        <p:spPr>
          <a:xfrm>
            <a:off x="395536" y="1590101"/>
            <a:ext cx="864096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21. Watter verantwoordelikheid het Petrus gehad vóór die instelling van die eerste Nagmaal?</a:t>
            </a:r>
            <a:endParaRPr lang="en-US" dirty="0"/>
          </a:p>
        </p:txBody>
      </p:sp>
      <p:sp>
        <p:nvSpPr>
          <p:cNvPr id="5" name="Rectangle 4"/>
          <p:cNvSpPr/>
          <p:nvPr/>
        </p:nvSpPr>
        <p:spPr>
          <a:xfrm>
            <a:off x="397234" y="1975381"/>
            <a:ext cx="8639262" cy="33855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nl-NL" sz="1600" b="1" dirty="0" smtClean="0"/>
              <a:t>Luk- </a:t>
            </a:r>
            <a:r>
              <a:rPr lang="nl-NL" sz="1600" b="1" dirty="0"/>
              <a:t>22:8 </a:t>
            </a:r>
            <a:r>
              <a:rPr lang="nl-NL" sz="1600" dirty="0"/>
              <a:t> </a:t>
            </a:r>
            <a:r>
              <a:rPr lang="nl-NL" sz="1600" baseline="30000" dirty="0"/>
              <a:t>8</a:t>
            </a:r>
            <a:r>
              <a:rPr lang="nl-NL" sz="1600" dirty="0"/>
              <a:t> Toe stuur Hy Petrus en Johannes en sê: Gaan berei die pasga vir ons, dat ons dit kan eet. </a:t>
            </a:r>
          </a:p>
        </p:txBody>
      </p:sp>
      <p:sp>
        <p:nvSpPr>
          <p:cNvPr id="6" name="TextBox 5"/>
          <p:cNvSpPr txBox="1"/>
          <p:nvPr/>
        </p:nvSpPr>
        <p:spPr>
          <a:xfrm>
            <a:off x="425958" y="2327797"/>
            <a:ext cx="8639262"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22. Wat was Petrus se reaksie in daardie nag toe Jesus hom aangekyk het, nadat hy die Here verloën het?</a:t>
            </a:r>
            <a:endParaRPr lang="en-US" dirty="0"/>
          </a:p>
        </p:txBody>
      </p:sp>
      <p:sp>
        <p:nvSpPr>
          <p:cNvPr id="7" name="TextBox 6"/>
          <p:cNvSpPr txBox="1"/>
          <p:nvPr/>
        </p:nvSpPr>
        <p:spPr>
          <a:xfrm>
            <a:off x="425958" y="3036643"/>
            <a:ext cx="1654486"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600" dirty="0" err="1" smtClean="0"/>
              <a:t>Vgl</a:t>
            </a:r>
            <a:r>
              <a:rPr lang="en-US" sz="1600" dirty="0" smtClean="0"/>
              <a:t> . Luk 22:62</a:t>
            </a:r>
            <a:endParaRPr lang="en-US" sz="1600" dirty="0"/>
          </a:p>
        </p:txBody>
      </p:sp>
      <p:sp>
        <p:nvSpPr>
          <p:cNvPr id="8" name="TextBox 7"/>
          <p:cNvSpPr txBox="1"/>
          <p:nvPr/>
        </p:nvSpPr>
        <p:spPr>
          <a:xfrm>
            <a:off x="425958" y="3375197"/>
            <a:ext cx="583264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23. Op watter manier kan ons Petrus se persoonlikheid beskryf. </a:t>
            </a:r>
            <a:endParaRPr lang="en-US" dirty="0"/>
          </a:p>
        </p:txBody>
      </p:sp>
      <p:sp>
        <p:nvSpPr>
          <p:cNvPr id="9" name="TextBox 8"/>
          <p:cNvSpPr txBox="1"/>
          <p:nvPr/>
        </p:nvSpPr>
        <p:spPr>
          <a:xfrm>
            <a:off x="397234" y="3745295"/>
            <a:ext cx="575894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Impulsief, / humeurig, / traak-my-nie-</a:t>
            </a:r>
            <a:r>
              <a:rPr lang="en-US" dirty="0" err="1" smtClean="0"/>
              <a:t>agtig</a:t>
            </a:r>
            <a:r>
              <a:rPr lang="en-US" dirty="0" smtClean="0"/>
              <a:t>-…. /agterlosig </a:t>
            </a:r>
            <a:endParaRPr lang="en-US" dirty="0"/>
          </a:p>
        </p:txBody>
      </p:sp>
      <p:sp>
        <p:nvSpPr>
          <p:cNvPr id="10" name="TextBox 9"/>
          <p:cNvSpPr txBox="1"/>
          <p:nvPr/>
        </p:nvSpPr>
        <p:spPr>
          <a:xfrm>
            <a:off x="403218" y="4114627"/>
            <a:ext cx="597666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24. Wat was Petrus se reaksie toe die Here hulle voete wou was?</a:t>
            </a:r>
            <a:endParaRPr lang="en-US" dirty="0"/>
          </a:p>
        </p:txBody>
      </p:sp>
      <p:sp>
        <p:nvSpPr>
          <p:cNvPr id="11" name="TextBox 10"/>
          <p:cNvSpPr txBox="1"/>
          <p:nvPr/>
        </p:nvSpPr>
        <p:spPr>
          <a:xfrm>
            <a:off x="403218" y="4483959"/>
            <a:ext cx="8639262"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400" dirty="0" smtClean="0"/>
              <a:t>Joh. 13:8-9 </a:t>
            </a:r>
            <a:r>
              <a:rPr lang="en-US" sz="1400" i="1" dirty="0" smtClean="0"/>
              <a:t>Petrus </a:t>
            </a:r>
            <a:r>
              <a:rPr lang="en-US" sz="1400" i="1" dirty="0"/>
              <a:t>sê vir Hom: U sal my voete in der ewigheid nie was nie! Jesus antwoord hom: As Ek jou nie was nie, het jy geen deel aan My nie.  </a:t>
            </a:r>
            <a:r>
              <a:rPr lang="en-US" sz="1400" i="1" baseline="30000" dirty="0"/>
              <a:t>9</a:t>
            </a:r>
            <a:r>
              <a:rPr lang="en-US" sz="1400" i="1" dirty="0"/>
              <a:t> Simon Petrus sê vir Hom: Here, nie net my voete nie, maar ook die hande en die hoof. </a:t>
            </a:r>
            <a:endParaRPr lang="en-US" sz="1400" b="1" i="1" dirty="0"/>
          </a:p>
        </p:txBody>
      </p:sp>
      <p:sp>
        <p:nvSpPr>
          <p:cNvPr id="12" name="TextBox 11"/>
          <p:cNvSpPr txBox="1"/>
          <p:nvPr/>
        </p:nvSpPr>
        <p:spPr>
          <a:xfrm>
            <a:off x="425958" y="5021541"/>
            <a:ext cx="374271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25. Het Petrus ooit gewelddadig geraak?</a:t>
            </a:r>
            <a:endParaRPr lang="en-US" dirty="0"/>
          </a:p>
        </p:txBody>
      </p:sp>
      <p:sp>
        <p:nvSpPr>
          <p:cNvPr id="13" name="TextBox 12"/>
          <p:cNvSpPr txBox="1"/>
          <p:nvPr/>
        </p:nvSpPr>
        <p:spPr>
          <a:xfrm>
            <a:off x="425958" y="5446393"/>
            <a:ext cx="8610538" cy="30777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400" dirty="0" smtClean="0"/>
              <a:t>Vgl. Joh. 18:10 – daar was van hierdie </a:t>
            </a:r>
            <a:r>
              <a:rPr lang="en-US" sz="1400" dirty="0" err="1" smtClean="0"/>
              <a:t>Malchus</a:t>
            </a:r>
            <a:r>
              <a:rPr lang="en-US" sz="1400" dirty="0" smtClean="0"/>
              <a:t> se familie betrokke by die latere ondervraging van Petrus- vgl. Joh. 18:26</a:t>
            </a:r>
            <a:endParaRPr lang="en-US" sz="1400" dirty="0"/>
          </a:p>
        </p:txBody>
      </p:sp>
      <p:sp>
        <p:nvSpPr>
          <p:cNvPr id="14" name="TextBox 13"/>
          <p:cNvSpPr txBox="1"/>
          <p:nvPr/>
        </p:nvSpPr>
        <p:spPr>
          <a:xfrm>
            <a:off x="435836" y="5803848"/>
            <a:ext cx="781845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26. Wat was Petrus se reaksie toe hy gehoor het dat Jesus uit die dood opgestaan het?</a:t>
            </a:r>
            <a:endParaRPr lang="en-US" dirty="0"/>
          </a:p>
        </p:txBody>
      </p:sp>
      <p:sp>
        <p:nvSpPr>
          <p:cNvPr id="15" name="TextBox 14"/>
          <p:cNvSpPr txBox="1"/>
          <p:nvPr/>
        </p:nvSpPr>
        <p:spPr>
          <a:xfrm>
            <a:off x="435836" y="6173180"/>
            <a:ext cx="8606644"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nl-NL" sz="1400" dirty="0" smtClean="0"/>
              <a:t>Joh. 20:4-  En </a:t>
            </a:r>
            <a:r>
              <a:rPr lang="nl-NL" sz="1400" dirty="0"/>
              <a:t>die twee het saam gehardloop, en die ander dissipel het vooruit gehardloop, vinniger as Petrus, en eerste by die graf gekom. </a:t>
            </a:r>
          </a:p>
        </p:txBody>
      </p:sp>
    </p:spTree>
    <p:extLst>
      <p:ext uri="{BB962C8B-B14F-4D97-AF65-F5344CB8AC3E}">
        <p14:creationId xmlns:p14="http://schemas.microsoft.com/office/powerpoint/2010/main" val="379913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heel(1)">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heel(1)">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heel(1)">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heel(1)">
                                      <p:cBhvr>
                                        <p:cTn id="42" dur="20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heel(1)">
                                      <p:cBhvr>
                                        <p:cTn id="47" dur="20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heel(1)">
                                      <p:cBhvr>
                                        <p:cTn id="52" dur="20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heel(1)">
                                      <p:cBhvr>
                                        <p:cTn id="57" dur="20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heel(1)">
                                      <p:cBhvr>
                                        <p:cTn id="62" dur="20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wheel(1)">
                                      <p:cBhvr>
                                        <p:cTn id="67" dur="20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21" presetClass="entr" presetSubtype="1"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heel(1)">
                                      <p:cBhvr>
                                        <p:cTn id="7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16632"/>
            <a:ext cx="885698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27. Watter werk het Petrus maar begin doen, toe dit vir hulle lyk Jesus is van hulle weggeneem, Hy is dood? </a:t>
            </a:r>
            <a:endParaRPr lang="en-US" dirty="0"/>
          </a:p>
        </p:txBody>
      </p:sp>
      <p:sp>
        <p:nvSpPr>
          <p:cNvPr id="4" name="TextBox 3"/>
          <p:cNvSpPr txBox="1"/>
          <p:nvPr/>
        </p:nvSpPr>
        <p:spPr>
          <a:xfrm>
            <a:off x="539552" y="762963"/>
            <a:ext cx="8496944"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nl-NL" sz="1600" dirty="0" smtClean="0"/>
              <a:t>J</a:t>
            </a:r>
            <a:r>
              <a:rPr lang="nl-NL" sz="1000" dirty="0" smtClean="0"/>
              <a:t>oh.  </a:t>
            </a:r>
            <a:r>
              <a:rPr lang="nl-NL" sz="1000" dirty="0"/>
              <a:t>21:3  </a:t>
            </a:r>
            <a:r>
              <a:rPr lang="nl-NL" sz="1600" dirty="0"/>
              <a:t>Simon Petrus sê vir hulle: Ek gaan visvang. Hulle sê vir hom: Ons gaan ook saam met jou. En hulle het uitgegaan en dadelik in die skuit geklim, en in daardie nag het hulle niks gevang nie. </a:t>
            </a:r>
            <a:endParaRPr lang="en-US" sz="1600" dirty="0"/>
          </a:p>
        </p:txBody>
      </p:sp>
      <p:sp>
        <p:nvSpPr>
          <p:cNvPr id="5" name="TextBox 4"/>
          <p:cNvSpPr txBox="1"/>
          <p:nvPr/>
        </p:nvSpPr>
        <p:spPr>
          <a:xfrm>
            <a:off x="179512" y="1347738"/>
            <a:ext cx="885698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28. Wat was Petrus se reaksie toe hy gehoor het dat dit Jesus is wat op die strand staan?</a:t>
            </a:r>
            <a:endParaRPr lang="en-US" dirty="0"/>
          </a:p>
        </p:txBody>
      </p:sp>
      <p:sp>
        <p:nvSpPr>
          <p:cNvPr id="6" name="TextBox 5"/>
          <p:cNvSpPr txBox="1"/>
          <p:nvPr/>
        </p:nvSpPr>
        <p:spPr>
          <a:xfrm>
            <a:off x="539552" y="1717070"/>
            <a:ext cx="8496944"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nl-NL" sz="1400" baseline="30000" dirty="0" smtClean="0"/>
              <a:t>Joh. 21:7</a:t>
            </a:r>
            <a:r>
              <a:rPr lang="nl-NL" sz="1400" dirty="0" smtClean="0"/>
              <a:t> </a:t>
            </a:r>
            <a:r>
              <a:rPr lang="nl-NL" sz="1400" dirty="0"/>
              <a:t>Daarop sê die dissipel -- die een vir wie Jesus liefgehad het -- aan Petrus: Dit is die Here! En toe Simon Petrus hoor dat dit die Here is, gord hy sy bo-kleed om -- want hy was naak -- en werp homself in die see. </a:t>
            </a:r>
          </a:p>
        </p:txBody>
      </p:sp>
      <p:sp>
        <p:nvSpPr>
          <p:cNvPr id="7" name="TextBox 6"/>
          <p:cNvSpPr txBox="1"/>
          <p:nvPr/>
        </p:nvSpPr>
        <p:spPr>
          <a:xfrm>
            <a:off x="179512" y="2241755"/>
            <a:ext cx="885698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29. Watter vraag het die Here spesifiek  aan Simon Petrus gevra, nadat Hy uit die dood opgestaan het? Hoeveel keer het die Here die vraag gevra? 2X 3X 4X</a:t>
            </a:r>
            <a:endParaRPr lang="en-US" dirty="0"/>
          </a:p>
        </p:txBody>
      </p:sp>
      <p:sp>
        <p:nvSpPr>
          <p:cNvPr id="8" name="TextBox 7"/>
          <p:cNvSpPr txBox="1"/>
          <p:nvPr/>
        </p:nvSpPr>
        <p:spPr>
          <a:xfrm>
            <a:off x="539552" y="2888086"/>
            <a:ext cx="8496944"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400" baseline="30000" dirty="0" smtClean="0"/>
              <a:t>Joh. 21: 15</a:t>
            </a:r>
            <a:r>
              <a:rPr lang="en-US" sz="1400" dirty="0" smtClean="0"/>
              <a:t> </a:t>
            </a:r>
            <a:r>
              <a:rPr lang="en-US" sz="1400" dirty="0"/>
              <a:t>Toe hulle dan klaar was met die môre-ete, vra Jesus vir Simon Petrus: Simon, seun van Jona, het jy My waarlik lief, meer as hulle hier? Hy antwoord Hom: Ja, Here, U weet dat ek U liefhet. Hy sê vir hom: Laat my lammers </a:t>
            </a:r>
            <a:r>
              <a:rPr lang="en-US" sz="1400" dirty="0" smtClean="0"/>
              <a:t>wei... </a:t>
            </a:r>
            <a:endParaRPr lang="en-US" sz="1400" baseline="30000" dirty="0"/>
          </a:p>
        </p:txBody>
      </p:sp>
      <p:sp>
        <p:nvSpPr>
          <p:cNvPr id="9" name="TextBox 8"/>
          <p:cNvSpPr txBox="1"/>
          <p:nvPr/>
        </p:nvSpPr>
        <p:spPr>
          <a:xfrm>
            <a:off x="179512" y="3411306"/>
            <a:ext cx="885698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30. Wat het die Here aan Petrus geopenbaar betreffende die dag as Petrus sou oud word?- Is daar enige aanduiding  op watter wyse Petrus aan die einde van sy lewe op aarde sou kom? </a:t>
            </a:r>
            <a:endParaRPr lang="en-US" dirty="0"/>
          </a:p>
        </p:txBody>
      </p:sp>
      <p:sp>
        <p:nvSpPr>
          <p:cNvPr id="10" name="TextBox 9"/>
          <p:cNvSpPr txBox="1"/>
          <p:nvPr/>
        </p:nvSpPr>
        <p:spPr>
          <a:xfrm>
            <a:off x="526298" y="4059069"/>
            <a:ext cx="8496944"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nl-NL" sz="1400" dirty="0" smtClean="0"/>
              <a:t>Joh. </a:t>
            </a:r>
            <a:r>
              <a:rPr lang="nl-NL" sz="1400" dirty="0"/>
              <a:t>21:18-19  </a:t>
            </a:r>
            <a:r>
              <a:rPr lang="nl-NL" sz="1400" dirty="0" smtClean="0"/>
              <a:t> </a:t>
            </a:r>
            <a:r>
              <a:rPr lang="nl-NL" sz="1400" dirty="0"/>
              <a:t>Voorwaar, voorwaar Ek sê vir jou, toe jy jonger was, het jy jouself gegord en rondgegaan waar jy wou; maar wanneer jy oud geword het, sal jy jou hande uitsteek, en 'n ander een sal jou gord en bring waar jy nie wil wees nie.  </a:t>
            </a:r>
            <a:r>
              <a:rPr lang="nl-NL" sz="1400" baseline="30000" dirty="0"/>
              <a:t>19</a:t>
            </a:r>
            <a:r>
              <a:rPr lang="nl-NL" sz="1400" dirty="0"/>
              <a:t> En dit het Hy gesê om aan te dui </a:t>
            </a:r>
            <a:r>
              <a:rPr lang="nl-NL" sz="1400" u="sng" dirty="0"/>
              <a:t>deur hoedanige dood hy God sou verheerlik</a:t>
            </a:r>
            <a:r>
              <a:rPr lang="nl-NL" sz="1400" dirty="0"/>
              <a:t>; en toe Hy dit gespreek het, sê Hy vir hom: Volg My. </a:t>
            </a:r>
            <a:endParaRPr lang="en-US" sz="1400" dirty="0"/>
          </a:p>
        </p:txBody>
      </p:sp>
      <p:sp>
        <p:nvSpPr>
          <p:cNvPr id="11" name="TextBox 10"/>
          <p:cNvSpPr txBox="1"/>
          <p:nvPr/>
        </p:nvSpPr>
        <p:spPr>
          <a:xfrm>
            <a:off x="179512" y="5013176"/>
            <a:ext cx="884373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31. Watter besondere werke het Petrus verrig ná die hemelvaart plaasgevind het?</a:t>
            </a:r>
            <a:endParaRPr lang="en-US" dirty="0"/>
          </a:p>
        </p:txBody>
      </p:sp>
      <p:sp>
        <p:nvSpPr>
          <p:cNvPr id="12" name="TextBox 11"/>
          <p:cNvSpPr txBox="1"/>
          <p:nvPr/>
        </p:nvSpPr>
        <p:spPr>
          <a:xfrm>
            <a:off x="539552" y="5382508"/>
            <a:ext cx="848369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400" dirty="0" smtClean="0"/>
              <a:t>Vgl. Hand.1:15, Hand 2:34,37; Hand 3:1,3 (Van Hand 1-15 is daar net Hand 6 en Hand 7 en Hand 13 en 14 waar daar nie van Petrus sprake is nie…  ) </a:t>
            </a:r>
            <a:endParaRPr lang="en-US" sz="1400" dirty="0"/>
          </a:p>
        </p:txBody>
      </p:sp>
      <p:sp>
        <p:nvSpPr>
          <p:cNvPr id="13" name="TextBox 12"/>
          <p:cNvSpPr txBox="1"/>
          <p:nvPr/>
        </p:nvSpPr>
        <p:spPr>
          <a:xfrm>
            <a:off x="214077" y="5902818"/>
            <a:ext cx="884373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32. Watter besondere verhouding was daar tussen Petrus en Paulus?</a:t>
            </a:r>
            <a:endParaRPr lang="en-US" dirty="0"/>
          </a:p>
        </p:txBody>
      </p:sp>
      <p:sp>
        <p:nvSpPr>
          <p:cNvPr id="14" name="TextBox 13"/>
          <p:cNvSpPr txBox="1"/>
          <p:nvPr/>
        </p:nvSpPr>
        <p:spPr>
          <a:xfrm>
            <a:off x="539552" y="6272150"/>
            <a:ext cx="848369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nl-NL" sz="1400" dirty="0" smtClean="0"/>
              <a:t>Gal. 1 </a:t>
            </a:r>
            <a:r>
              <a:rPr lang="nl-NL" sz="1400" baseline="30000" dirty="0"/>
              <a:t>18</a:t>
            </a:r>
            <a:r>
              <a:rPr lang="nl-NL" sz="1400" dirty="0"/>
              <a:t> Vervolgens, drie jaar daarna, het ek na Jerusalem opgegaan om met Petrus kennis te maak en vyftien dae by hom gebly;  </a:t>
            </a:r>
            <a:r>
              <a:rPr lang="nl-NL" sz="1400" baseline="30000" dirty="0"/>
              <a:t>19</a:t>
            </a:r>
            <a:r>
              <a:rPr lang="nl-NL" sz="1400" dirty="0"/>
              <a:t> en ek het niemand anders van die apostels gesien nie, behalwe Jakobus, die broer van die Here. </a:t>
            </a:r>
            <a:endParaRPr lang="nl-NL" sz="1400" baseline="30000" dirty="0"/>
          </a:p>
        </p:txBody>
      </p:sp>
    </p:spTree>
    <p:extLst>
      <p:ext uri="{BB962C8B-B14F-4D97-AF65-F5344CB8AC3E}">
        <p14:creationId xmlns:p14="http://schemas.microsoft.com/office/powerpoint/2010/main" val="3383375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heel(1)">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heel(1)">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heel(1)">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heel(1)">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heel(1)">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heel(1)">
                                      <p:cBhvr>
                                        <p:cTn id="52" dur="20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heel(1)">
                                      <p:cBhvr>
                                        <p:cTn id="57" dur="20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heel(1)">
                                      <p:cBhvr>
                                        <p:cTn id="6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16632"/>
            <a:ext cx="8784976"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33. Watter besondere ervaring het Petrus met ’n engel van die Here (in Hand 12) gehad? </a:t>
            </a:r>
            <a:endParaRPr lang="en-US" dirty="0"/>
          </a:p>
        </p:txBody>
      </p:sp>
      <p:sp>
        <p:nvSpPr>
          <p:cNvPr id="4" name="TextBox 3"/>
          <p:cNvSpPr txBox="1"/>
          <p:nvPr/>
        </p:nvSpPr>
        <p:spPr>
          <a:xfrm>
            <a:off x="179512" y="519798"/>
            <a:ext cx="1944216"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Lees Hand 12:1-18</a:t>
            </a:r>
            <a:endParaRPr lang="en-US" dirty="0"/>
          </a:p>
        </p:txBody>
      </p:sp>
      <p:sp>
        <p:nvSpPr>
          <p:cNvPr id="5" name="TextBox 4"/>
          <p:cNvSpPr txBox="1"/>
          <p:nvPr/>
        </p:nvSpPr>
        <p:spPr>
          <a:xfrm>
            <a:off x="179512" y="889130"/>
            <a:ext cx="8784976"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34. Was daar ooit enige woordewisseling tussen Petrus en Paulus?</a:t>
            </a:r>
            <a:endParaRPr lang="en-US" dirty="0"/>
          </a:p>
        </p:txBody>
      </p:sp>
      <p:sp>
        <p:nvSpPr>
          <p:cNvPr id="6" name="TextBox 5"/>
          <p:cNvSpPr txBox="1"/>
          <p:nvPr/>
        </p:nvSpPr>
        <p:spPr>
          <a:xfrm>
            <a:off x="179512" y="1258462"/>
            <a:ext cx="8784976"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baseline="30000" dirty="0" smtClean="0"/>
              <a:t>Vgl. Gal.2:14</a:t>
            </a:r>
            <a:r>
              <a:rPr lang="en-US" dirty="0" smtClean="0"/>
              <a:t> </a:t>
            </a:r>
            <a:r>
              <a:rPr lang="en-US" dirty="0"/>
              <a:t>Maar toe ek sien dat hulle nie reguit loop volgens die waarheid van die evangelie nie, het ek vir Petrus in teenwoordigheid van almal gesê: As jy wat 'n Jood is, soos 'n heiden lewe en nie soos 'n Jood nie, waarom dwing jy die heidene om soos Jode te lewe? </a:t>
            </a:r>
            <a:r>
              <a:rPr lang="en-US" dirty="0" smtClean="0"/>
              <a:t>(Vgl. vers 11)</a:t>
            </a:r>
            <a:endParaRPr lang="en-US" dirty="0"/>
          </a:p>
        </p:txBody>
      </p:sp>
      <p:sp>
        <p:nvSpPr>
          <p:cNvPr id="8" name="TextBox 7"/>
          <p:cNvSpPr txBox="1"/>
          <p:nvPr/>
        </p:nvSpPr>
        <p:spPr>
          <a:xfrm>
            <a:off x="179512" y="2181792"/>
            <a:ext cx="8784976"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35. Watter besondere uitspraak het Petrus oor Paulus se prediking gemaak?</a:t>
            </a:r>
            <a:endParaRPr lang="en-US" dirty="0"/>
          </a:p>
        </p:txBody>
      </p:sp>
      <p:sp>
        <p:nvSpPr>
          <p:cNvPr id="9" name="TextBox 8"/>
          <p:cNvSpPr txBox="1"/>
          <p:nvPr/>
        </p:nvSpPr>
        <p:spPr>
          <a:xfrm>
            <a:off x="179512" y="2551124"/>
            <a:ext cx="8784976"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nl-NL" baseline="30000" dirty="0" smtClean="0"/>
              <a:t>2 Pet. 3:14-15</a:t>
            </a:r>
            <a:r>
              <a:rPr lang="nl-NL" dirty="0" smtClean="0"/>
              <a:t> </a:t>
            </a:r>
            <a:r>
              <a:rPr lang="nl-NL" dirty="0"/>
              <a:t>En ag die lankmoedigheid van onse Here as saligheid, soos ons geliefde broeder Paulus ook met die wysheid wat aan hom gegee is, aan julle geskryf het,  </a:t>
            </a:r>
            <a:r>
              <a:rPr lang="nl-NL" baseline="30000" dirty="0"/>
              <a:t>16</a:t>
            </a:r>
            <a:r>
              <a:rPr lang="nl-NL" dirty="0"/>
              <a:t> net soos in al die briewe. Hy spreek daarin oor hierdie dinge, waarvan sommige swaar is om te verstaan, wat die ongeleerde en onvaste mense verdraai, net soos die ander Skrifte, tot hul eie verderf. </a:t>
            </a:r>
            <a:endParaRPr lang="nl-NL" baseline="30000" dirty="0"/>
          </a:p>
        </p:txBody>
      </p:sp>
    </p:spTree>
    <p:extLst>
      <p:ext uri="{BB962C8B-B14F-4D97-AF65-F5344CB8AC3E}">
        <p14:creationId xmlns:p14="http://schemas.microsoft.com/office/powerpoint/2010/main" val="1289414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1)">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wheel(1)">
                                      <p:cBhvr>
                                        <p:cTn id="32"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88640"/>
            <a:ext cx="7416824"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3200" dirty="0" smtClean="0"/>
              <a:t>VRAE UIT DIE EERSTE PETRUS-BRIEF</a:t>
            </a:r>
            <a:endParaRPr lang="en-US" sz="3200" dirty="0"/>
          </a:p>
        </p:txBody>
      </p:sp>
      <p:sp>
        <p:nvSpPr>
          <p:cNvPr id="3" name="TextBox 2"/>
          <p:cNvSpPr txBox="1"/>
          <p:nvPr/>
        </p:nvSpPr>
        <p:spPr>
          <a:xfrm>
            <a:off x="467544" y="908720"/>
            <a:ext cx="8352928"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1. Wat is volgens Petrus die grootste rede waarom ons die volmaak Drie-Enige God kan loof?</a:t>
            </a:r>
            <a:endParaRPr lang="en-US" dirty="0"/>
          </a:p>
        </p:txBody>
      </p:sp>
      <p:sp>
        <p:nvSpPr>
          <p:cNvPr id="4" name="TextBox 3"/>
          <p:cNvSpPr txBox="1"/>
          <p:nvPr/>
        </p:nvSpPr>
        <p:spPr>
          <a:xfrm>
            <a:off x="467544" y="1555051"/>
            <a:ext cx="8352928"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nl-NL" sz="1600" dirty="0" smtClean="0"/>
              <a:t>1 Pet.1:3- Geseënd </a:t>
            </a:r>
            <a:r>
              <a:rPr lang="nl-NL" sz="1600" dirty="0"/>
              <a:t>is die God en Vader van onse Here Jesus Christus wat na sy grote barmhartigheid </a:t>
            </a:r>
            <a:r>
              <a:rPr lang="nl-NL" sz="1600" u="sng" dirty="0"/>
              <a:t>ons die wedergeboorte geskenk het </a:t>
            </a:r>
            <a:r>
              <a:rPr lang="nl-NL" sz="1600" dirty="0"/>
              <a:t>tot 'n lewende hoop deur die opstanding van Jesus Christus uit die dode, </a:t>
            </a:r>
            <a:endParaRPr lang="nl-NL" sz="1600" baseline="30000" dirty="0"/>
          </a:p>
        </p:txBody>
      </p:sp>
      <p:sp>
        <p:nvSpPr>
          <p:cNvPr id="5" name="TextBox 4"/>
          <p:cNvSpPr txBox="1"/>
          <p:nvPr/>
        </p:nvSpPr>
        <p:spPr>
          <a:xfrm>
            <a:off x="467544" y="2386048"/>
            <a:ext cx="8352928"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2. Watter rede gee </a:t>
            </a:r>
            <a:r>
              <a:rPr lang="en-US" dirty="0"/>
              <a:t>P</a:t>
            </a:r>
            <a:r>
              <a:rPr lang="en-US" dirty="0" smtClean="0"/>
              <a:t>etrus self aan wat as die DOEL van hierdie skrywe moet dien? </a:t>
            </a:r>
            <a:endParaRPr lang="en-US" dirty="0"/>
          </a:p>
        </p:txBody>
      </p:sp>
      <p:sp>
        <p:nvSpPr>
          <p:cNvPr id="6" name="TextBox 5"/>
          <p:cNvSpPr txBox="1"/>
          <p:nvPr/>
        </p:nvSpPr>
        <p:spPr>
          <a:xfrm>
            <a:off x="467544" y="2755380"/>
            <a:ext cx="8352928"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nl-NL" sz="1600" dirty="0"/>
              <a:t>1 </a:t>
            </a:r>
            <a:r>
              <a:rPr lang="nl-NL" sz="1600" dirty="0" smtClean="0"/>
              <a:t>Pet. </a:t>
            </a:r>
            <a:r>
              <a:rPr lang="nl-NL" sz="1600" dirty="0"/>
              <a:t>5:12  </a:t>
            </a:r>
            <a:r>
              <a:rPr lang="nl-NL" sz="1600" baseline="30000" dirty="0"/>
              <a:t>12</a:t>
            </a:r>
            <a:r>
              <a:rPr lang="nl-NL" sz="1600" dirty="0"/>
              <a:t> Deur Silvánus, die getroue broeder, soos ek meen, het ek kortliks aan julle geskrywe </a:t>
            </a:r>
            <a:r>
              <a:rPr lang="nl-NL" sz="1600" u="sng" dirty="0"/>
              <a:t>om julle te vermaan</a:t>
            </a:r>
            <a:r>
              <a:rPr lang="nl-NL" sz="1600" dirty="0"/>
              <a:t> en om te </a:t>
            </a:r>
            <a:r>
              <a:rPr lang="nl-NL" sz="1600" u="sng" dirty="0"/>
              <a:t>betuig</a:t>
            </a:r>
            <a:r>
              <a:rPr lang="nl-NL" sz="1600" dirty="0"/>
              <a:t> dat dit die ware genade van God is waarin julle staan. </a:t>
            </a:r>
            <a:endParaRPr lang="en-US" sz="1600" dirty="0"/>
          </a:p>
        </p:txBody>
      </p:sp>
      <p:sp>
        <p:nvSpPr>
          <p:cNvPr id="7" name="TextBox 6"/>
          <p:cNvSpPr txBox="1"/>
          <p:nvPr/>
        </p:nvSpPr>
        <p:spPr>
          <a:xfrm>
            <a:off x="467544" y="3340155"/>
            <a:ext cx="8352928"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3. Is die brief van Petrus gerig aan gelowiges wat op een plek bymekaargebly het?</a:t>
            </a:r>
            <a:endParaRPr lang="en-US" dirty="0"/>
          </a:p>
        </p:txBody>
      </p:sp>
      <p:sp>
        <p:nvSpPr>
          <p:cNvPr id="8" name="TextBox 7"/>
          <p:cNvSpPr txBox="1"/>
          <p:nvPr/>
        </p:nvSpPr>
        <p:spPr>
          <a:xfrm>
            <a:off x="467544" y="3709487"/>
            <a:ext cx="8352928" cy="1077218"/>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nl-NL" sz="1600" dirty="0" smtClean="0"/>
              <a:t>1 Pet.1:1-2- Petrus</a:t>
            </a:r>
            <a:r>
              <a:rPr lang="nl-NL" sz="1600" dirty="0"/>
              <a:t>, 'n apostel van Jesus Christus, aan die vreemdelinge van die verstrooiing in Pontus, Galásië, Kappadocië, Asië en Bithínië,  </a:t>
            </a:r>
            <a:r>
              <a:rPr lang="nl-NL" sz="1600" baseline="30000" dirty="0"/>
              <a:t>2</a:t>
            </a:r>
            <a:r>
              <a:rPr lang="nl-NL" sz="1600" dirty="0"/>
              <a:t> uitverkore volgens die voorkennis van God die Vader, in die heiligmaking van die Gees, tot gehoorsaamheid en besprenkeling met die bloed van Jesus Christus: Mag genade en vrede vir julle vermenigvuldig word! </a:t>
            </a:r>
          </a:p>
        </p:txBody>
      </p:sp>
      <p:sp>
        <p:nvSpPr>
          <p:cNvPr id="9" name="TextBox 8"/>
          <p:cNvSpPr txBox="1"/>
          <p:nvPr/>
        </p:nvSpPr>
        <p:spPr>
          <a:xfrm>
            <a:off x="467544" y="4786705"/>
            <a:ext cx="8352928"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4. Wat was die omstandighede van die mense aan wie Petrus hierdie brief geskryf het?</a:t>
            </a:r>
            <a:endParaRPr lang="en-US" dirty="0"/>
          </a:p>
        </p:txBody>
      </p:sp>
      <p:sp>
        <p:nvSpPr>
          <p:cNvPr id="10" name="TextBox 9"/>
          <p:cNvSpPr txBox="1"/>
          <p:nvPr/>
        </p:nvSpPr>
        <p:spPr>
          <a:xfrm>
            <a:off x="467544" y="5156037"/>
            <a:ext cx="8352928"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5. Wat maak volgens Petrus iemand wat in die Here glo anders as die mense wat nie glo nie?</a:t>
            </a:r>
            <a:endParaRPr lang="en-US" dirty="0"/>
          </a:p>
        </p:txBody>
      </p:sp>
      <p:sp>
        <p:nvSpPr>
          <p:cNvPr id="11" name="TextBox 10"/>
          <p:cNvSpPr txBox="1"/>
          <p:nvPr/>
        </p:nvSpPr>
        <p:spPr>
          <a:xfrm>
            <a:off x="467544" y="5525369"/>
            <a:ext cx="8352928"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6. Watter basiese tema sal ons in aansluiting by Paulus se drie groot temas nl. GELOOF, HOOP en LIEFDE, as basiese tema uit hierdie brief kan haal?</a:t>
            </a:r>
            <a:endParaRPr lang="en-US" dirty="0"/>
          </a:p>
        </p:txBody>
      </p:sp>
      <p:sp>
        <p:nvSpPr>
          <p:cNvPr id="12" name="TextBox 11"/>
          <p:cNvSpPr txBox="1"/>
          <p:nvPr/>
        </p:nvSpPr>
        <p:spPr>
          <a:xfrm>
            <a:off x="467544" y="6171700"/>
            <a:ext cx="8352928"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smtClean="0"/>
              <a:t>’n Sleutelwoord vir Petrus is HOOP, maar dit word in besonder beklemtoon deur die noue verband tussen geloof en praktyk. </a:t>
            </a:r>
            <a:endParaRPr lang="en-US" dirty="0"/>
          </a:p>
        </p:txBody>
      </p:sp>
    </p:spTree>
    <p:extLst>
      <p:ext uri="{BB962C8B-B14F-4D97-AF65-F5344CB8AC3E}">
        <p14:creationId xmlns:p14="http://schemas.microsoft.com/office/powerpoint/2010/main" val="75359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heel(1)">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heel(1)">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heel(1)">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heel(1)">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heel(1)">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heel(1)">
                                      <p:cBhvr>
                                        <p:cTn id="5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46331"/>
            <a:ext cx="8280920" cy="1477328"/>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marL="285750" indent="-285750">
              <a:buFont typeface="Wingdings" pitchFamily="2" charset="2"/>
              <a:buChar char="Ø"/>
            </a:pPr>
            <a:r>
              <a:rPr lang="en-US" dirty="0"/>
              <a:t>Hoe om  moeilikhede te </a:t>
            </a:r>
            <a:r>
              <a:rPr lang="en-US" dirty="0" smtClean="0"/>
              <a:t>hanteer. </a:t>
            </a:r>
            <a:r>
              <a:rPr lang="en-US" dirty="0" smtClean="0">
                <a:solidFill>
                  <a:schemeClr val="tx2">
                    <a:lumMod val="75000"/>
                  </a:schemeClr>
                </a:solidFill>
              </a:rPr>
              <a:t>Hfst. 1</a:t>
            </a:r>
            <a:endParaRPr lang="en-US" dirty="0">
              <a:solidFill>
                <a:schemeClr val="tx2">
                  <a:lumMod val="75000"/>
                </a:schemeClr>
              </a:solidFill>
            </a:endParaRPr>
          </a:p>
          <a:p>
            <a:pPr marL="285750" indent="-285750">
              <a:buFont typeface="Wingdings" pitchFamily="2" charset="2"/>
              <a:buChar char="Ø"/>
            </a:pPr>
            <a:r>
              <a:rPr lang="en-US" dirty="0"/>
              <a:t>Hoe om in die geloof volwasse te </a:t>
            </a:r>
            <a:r>
              <a:rPr lang="en-US" dirty="0" smtClean="0"/>
              <a:t>word. </a:t>
            </a:r>
            <a:r>
              <a:rPr lang="en-US" dirty="0" smtClean="0">
                <a:solidFill>
                  <a:schemeClr val="tx1"/>
                </a:solidFill>
              </a:rPr>
              <a:t>Hfst. 2</a:t>
            </a:r>
            <a:endParaRPr lang="en-US" dirty="0">
              <a:solidFill>
                <a:schemeClr val="tx1"/>
              </a:solidFill>
            </a:endParaRPr>
          </a:p>
          <a:p>
            <a:pPr marL="285750" indent="-285750">
              <a:buFont typeface="Wingdings" pitchFamily="2" charset="2"/>
              <a:buChar char="Ø"/>
            </a:pPr>
            <a:r>
              <a:rPr lang="en-US" dirty="0"/>
              <a:t>Hoe om met  mekaar oor die weg te kom </a:t>
            </a:r>
            <a:r>
              <a:rPr lang="en-US" dirty="0" smtClean="0">
                <a:solidFill>
                  <a:schemeClr val="tx1"/>
                </a:solidFill>
              </a:rPr>
              <a:t>Hfst. 3 </a:t>
            </a:r>
            <a:endParaRPr lang="en-US" dirty="0">
              <a:solidFill>
                <a:schemeClr val="tx1"/>
              </a:solidFill>
            </a:endParaRPr>
          </a:p>
          <a:p>
            <a:pPr marL="285750" indent="-285750">
              <a:buFont typeface="Wingdings" pitchFamily="2" charset="2"/>
              <a:buChar char="Ø"/>
            </a:pPr>
            <a:r>
              <a:rPr lang="en-US" dirty="0">
                <a:solidFill>
                  <a:schemeClr val="bg1"/>
                </a:solidFill>
              </a:rPr>
              <a:t>Hoe om lyding te  </a:t>
            </a:r>
            <a:r>
              <a:rPr lang="en-US" dirty="0" smtClean="0">
                <a:solidFill>
                  <a:schemeClr val="bg1"/>
                </a:solidFill>
              </a:rPr>
              <a:t>verdra </a:t>
            </a:r>
            <a:r>
              <a:rPr lang="en-US" dirty="0" smtClean="0">
                <a:solidFill>
                  <a:schemeClr val="tx1"/>
                </a:solidFill>
              </a:rPr>
              <a:t>Hfst. 4</a:t>
            </a:r>
            <a:endParaRPr lang="en-US" dirty="0">
              <a:solidFill>
                <a:schemeClr val="tx1"/>
              </a:solidFill>
            </a:endParaRPr>
          </a:p>
          <a:p>
            <a:pPr marL="285750" indent="-285750">
              <a:buFont typeface="Wingdings" pitchFamily="2" charset="2"/>
              <a:buChar char="Ø"/>
            </a:pPr>
            <a:r>
              <a:rPr lang="en-US" dirty="0"/>
              <a:t>Hoe om perspektief te behou </a:t>
            </a:r>
            <a:r>
              <a:rPr lang="en-US" dirty="0" smtClean="0">
                <a:solidFill>
                  <a:schemeClr val="tx1"/>
                </a:solidFill>
              </a:rPr>
              <a:t>Hfst. 5</a:t>
            </a:r>
            <a:endParaRPr lang="en-US" dirty="0">
              <a:solidFill>
                <a:schemeClr val="tx1"/>
              </a:solidFill>
            </a:endParaRPr>
          </a:p>
        </p:txBody>
      </p:sp>
      <p:sp>
        <p:nvSpPr>
          <p:cNvPr id="3" name="TextBox 2"/>
          <p:cNvSpPr txBox="1"/>
          <p:nvPr/>
        </p:nvSpPr>
        <p:spPr>
          <a:xfrm>
            <a:off x="395536" y="0"/>
            <a:ext cx="828092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a:t>6. Watter groot temas sal u vir uself uit hierdie brief kan haal wat vir u persoonlik iets kan beteken?</a:t>
            </a:r>
          </a:p>
        </p:txBody>
      </p:sp>
      <p:sp>
        <p:nvSpPr>
          <p:cNvPr id="4" name="TextBox 3"/>
          <p:cNvSpPr txBox="1"/>
          <p:nvPr/>
        </p:nvSpPr>
        <p:spPr>
          <a:xfrm>
            <a:off x="395536" y="2123659"/>
            <a:ext cx="828092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7. Vanuit 1 Pet.1:3-13 is daar vier redes waarom God geloof moet word. Noem hulle? </a:t>
            </a:r>
            <a:endParaRPr lang="en-US" dirty="0"/>
          </a:p>
        </p:txBody>
      </p:sp>
      <p:sp>
        <p:nvSpPr>
          <p:cNvPr id="5" name="TextBox 4"/>
          <p:cNvSpPr txBox="1"/>
          <p:nvPr/>
        </p:nvSpPr>
        <p:spPr>
          <a:xfrm>
            <a:off x="395536" y="2492991"/>
            <a:ext cx="8280920" cy="120032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marL="285750" indent="-285750">
              <a:buFont typeface="Wingdings" pitchFamily="2" charset="2"/>
              <a:buChar char="v"/>
            </a:pPr>
            <a:r>
              <a:rPr lang="en-US" dirty="0" smtClean="0"/>
              <a:t>God het die wedergeboorte geskenk</a:t>
            </a:r>
          </a:p>
          <a:p>
            <a:pPr marL="285750" indent="-285750">
              <a:buFont typeface="Wingdings" pitchFamily="2" charset="2"/>
              <a:buChar char="v"/>
            </a:pPr>
            <a:r>
              <a:rPr lang="en-US" dirty="0" smtClean="0"/>
              <a:t>Die Here gee ons ’n heerlike erfenis</a:t>
            </a:r>
          </a:p>
          <a:p>
            <a:pPr marL="285750" indent="-285750">
              <a:buFont typeface="Wingdings" pitchFamily="2" charset="2"/>
              <a:buChar char="v"/>
            </a:pPr>
            <a:r>
              <a:rPr lang="en-US" dirty="0" smtClean="0"/>
              <a:t>Hy bewaar ons</a:t>
            </a:r>
          </a:p>
          <a:p>
            <a:pPr marL="285750" indent="-285750">
              <a:buFont typeface="Wingdings" pitchFamily="2" charset="2"/>
              <a:buChar char="v"/>
            </a:pPr>
            <a:r>
              <a:rPr lang="en-US" dirty="0" smtClean="0"/>
              <a:t>Hy gee ons die gepaste reaksie in watter omstandighede ek ook al mag verkeer. </a:t>
            </a:r>
            <a:endParaRPr lang="en-US" dirty="0"/>
          </a:p>
        </p:txBody>
      </p:sp>
      <p:sp>
        <p:nvSpPr>
          <p:cNvPr id="6" name="TextBox 5"/>
          <p:cNvSpPr txBox="1"/>
          <p:nvPr/>
        </p:nvSpPr>
        <p:spPr>
          <a:xfrm>
            <a:off x="395536" y="3693320"/>
            <a:ext cx="8280920" cy="923330"/>
          </a:xfrm>
          <a:prstGeom prst="rect">
            <a:avLst/>
          </a:prstGeom>
          <a:solidFill>
            <a:srgbClr val="FFC000"/>
          </a:solidFill>
        </p:spPr>
        <p:txBody>
          <a:bodyPr wrap="square" rtlCol="0">
            <a:spAutoFit/>
          </a:bodyPr>
          <a:lstStyle/>
          <a:p>
            <a:r>
              <a:rPr lang="en-US" dirty="0" smtClean="0"/>
              <a:t>8. HIERDIE IS ’n MOEILIKE VRAAG, WANT DIT GEE NIE NET DIE </a:t>
            </a:r>
            <a:r>
              <a:rPr lang="en-US" u="sng" dirty="0" smtClean="0"/>
              <a:t>REDES</a:t>
            </a:r>
            <a:r>
              <a:rPr lang="en-US" dirty="0" smtClean="0"/>
              <a:t> WAAROM ONS GOD MOET LOOF NIE- Die kamp moet hierin sy ware doel dien…. </a:t>
            </a:r>
          </a:p>
          <a:p>
            <a:r>
              <a:rPr lang="en-US" dirty="0" smtClean="0"/>
              <a:t>Gee in hoofsaak die </a:t>
            </a:r>
            <a:r>
              <a:rPr lang="en-US" u="sng" dirty="0" smtClean="0"/>
              <a:t>wyses</a:t>
            </a:r>
            <a:r>
              <a:rPr lang="en-US" dirty="0" smtClean="0"/>
              <a:t> (vier wyses) hoe God geloof moet word? (1:13-5:11)?  </a:t>
            </a:r>
            <a:endParaRPr lang="en-US" dirty="0"/>
          </a:p>
        </p:txBody>
      </p:sp>
      <p:sp>
        <p:nvSpPr>
          <p:cNvPr id="7" name="TextBox 6"/>
          <p:cNvSpPr txBox="1"/>
          <p:nvPr/>
        </p:nvSpPr>
        <p:spPr>
          <a:xfrm>
            <a:off x="395536" y="4616650"/>
            <a:ext cx="8280920" cy="120032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marL="285750" indent="-285750">
              <a:buFont typeface="Wingdings" pitchFamily="2" charset="2"/>
              <a:buChar char="q"/>
            </a:pPr>
            <a:r>
              <a:rPr lang="en-US" dirty="0" smtClean="0"/>
              <a:t>Vestig jou hoop op God en sy genade- dan sal jy heilig lewe (1:13-25) </a:t>
            </a:r>
            <a:r>
              <a:rPr lang="en-US" dirty="0" err="1" smtClean="0"/>
              <a:t>vv</a:t>
            </a:r>
            <a:r>
              <a:rPr lang="en-US" dirty="0" smtClean="0"/>
              <a:t> 13, 15</a:t>
            </a:r>
          </a:p>
          <a:p>
            <a:pPr marL="285750" indent="-285750">
              <a:buFont typeface="Wingdings" pitchFamily="2" charset="2"/>
              <a:buChar char="q"/>
            </a:pPr>
            <a:r>
              <a:rPr lang="en-US" dirty="0" smtClean="0"/>
              <a:t>Groei in die geloof (2:1-10) </a:t>
            </a:r>
            <a:r>
              <a:rPr lang="en-US" dirty="0" err="1" smtClean="0"/>
              <a:t>vv</a:t>
            </a:r>
            <a:r>
              <a:rPr lang="en-US" dirty="0" smtClean="0"/>
              <a:t> 2,5 </a:t>
            </a:r>
          </a:p>
          <a:p>
            <a:pPr marL="285750" indent="-285750">
              <a:buFont typeface="Wingdings" pitchFamily="2" charset="2"/>
              <a:buChar char="q"/>
            </a:pPr>
            <a:r>
              <a:rPr lang="en-US" dirty="0" smtClean="0"/>
              <a:t>Gehoorsaam God in alle verhoudinge (2:11 – 4:19) </a:t>
            </a:r>
          </a:p>
          <a:p>
            <a:pPr marL="285750" indent="-285750">
              <a:buFont typeface="Wingdings" pitchFamily="2" charset="2"/>
              <a:buChar char="q"/>
            </a:pPr>
            <a:r>
              <a:rPr lang="en-US" dirty="0" smtClean="0"/>
              <a:t>Loof God in die kerk</a:t>
            </a:r>
            <a:endParaRPr lang="en-US" dirty="0"/>
          </a:p>
        </p:txBody>
      </p:sp>
    </p:spTree>
    <p:extLst>
      <p:ext uri="{BB962C8B-B14F-4D97-AF65-F5344CB8AC3E}">
        <p14:creationId xmlns:p14="http://schemas.microsoft.com/office/powerpoint/2010/main" val="4281189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heel(1)">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heel(1)">
                                      <p:cBhvr>
                                        <p:cTn id="3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336</TotalTime>
  <Words>2674</Words>
  <Application>Microsoft Office PowerPoint</Application>
  <PresentationFormat>On-screen Show (4:3)</PresentationFormat>
  <Paragraphs>148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BlackTie</vt:lpstr>
      <vt:lpstr>  VRAE rondom  petrus -  NAAM, roeping, persoon, familie, agtergrond, werk ,  teleurstellings, vreugdes, hartseer… lewenseinde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Bybelvasvra</dc:title>
  <dc:creator>Petrus</dc:creator>
  <cp:lastModifiedBy>Petrus</cp:lastModifiedBy>
  <cp:revision>36</cp:revision>
  <dcterms:created xsi:type="dcterms:W3CDTF">2012-10-16T10:05:40Z</dcterms:created>
  <dcterms:modified xsi:type="dcterms:W3CDTF">2012-10-19T06:23:44Z</dcterms:modified>
</cp:coreProperties>
</file>